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7" r:id="rId2"/>
    <p:sldId id="261" r:id="rId3"/>
    <p:sldId id="263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E7E7E7"/>
    <a:srgbClr val="000000"/>
    <a:srgbClr val="C05046"/>
    <a:srgbClr val="D9D9D9"/>
    <a:srgbClr val="A88000"/>
    <a:srgbClr val="4F81BD"/>
    <a:srgbClr val="D0D8E8"/>
    <a:srgbClr val="EB4791"/>
    <a:srgbClr val="EC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37" autoAdjust="0"/>
  </p:normalViewPr>
  <p:slideViewPr>
    <p:cSldViewPr snapToGrid="0">
      <p:cViewPr varScale="1">
        <p:scale>
          <a:sx n="74" d="100"/>
          <a:sy n="74" d="100"/>
        </p:scale>
        <p:origin x="352" y="60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528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F2B760B-322E-42CB-AEDE-1FA5BBFDE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27879FA-F10D-4971-8BB8-83077A6D55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47EE8-5ECE-4E14-966D-027CFBFF8FFB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466456-BADF-4F07-B29D-160E23FEB1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CDE709E-F260-417D-AA4E-46EBDF4161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74402-1C54-41D9-ABF5-9AF9E4084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410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5447D-8DDC-4D4E-852A-A2D6333FF5C7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94CCA-3CDD-40CE-9537-22EE1BF63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694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94CCA-3CDD-40CE-9537-22EE1BF63A4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14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9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4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9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4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2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5CE3723-ABB8-4759-9A8E-1DEB2595745B}" type="datetimeFigureOut">
              <a:rPr lang="zh-CN" altLang="en-US" smtClean="0"/>
              <a:pPr/>
              <a:t>2024/12/27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5" y="6356350"/>
            <a:ext cx="3860799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A6E2FB3-DD65-4F9C-88D6-95D6A5D1DD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90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04"/>
            </a:lvl1pPr>
            <a:lvl2pPr marL="414874" indent="0">
              <a:buNone/>
              <a:defRPr sz="2632"/>
            </a:lvl2pPr>
            <a:lvl3pPr marL="829748" indent="0">
              <a:buNone/>
              <a:defRPr sz="2178"/>
            </a:lvl3pPr>
            <a:lvl4pPr marL="1244622" indent="0">
              <a:buNone/>
              <a:defRPr sz="1906"/>
            </a:lvl4pPr>
            <a:lvl5pPr marL="1659496" indent="0">
              <a:buNone/>
              <a:defRPr sz="1906"/>
            </a:lvl5pPr>
            <a:lvl6pPr marL="2074370" indent="0">
              <a:buNone/>
              <a:defRPr sz="1906"/>
            </a:lvl6pPr>
            <a:lvl7pPr marL="2489245" indent="0">
              <a:buNone/>
              <a:defRPr sz="1906"/>
            </a:lvl7pPr>
            <a:lvl8pPr marL="2904119" indent="0">
              <a:buNone/>
              <a:defRPr sz="1906"/>
            </a:lvl8pPr>
            <a:lvl9pPr marL="3318992" indent="0">
              <a:buNone/>
              <a:defRPr sz="190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1"/>
            </a:lvl1pPr>
            <a:lvl2pPr marL="414874" indent="0">
              <a:buNone/>
              <a:defRPr sz="1180"/>
            </a:lvl2pPr>
            <a:lvl3pPr marL="829748" indent="0">
              <a:buNone/>
              <a:defRPr sz="908"/>
            </a:lvl3pPr>
            <a:lvl4pPr marL="1244622" indent="0">
              <a:buNone/>
              <a:defRPr sz="817"/>
            </a:lvl4pPr>
            <a:lvl5pPr marL="1659496" indent="0">
              <a:buNone/>
              <a:defRPr sz="817"/>
            </a:lvl5pPr>
            <a:lvl6pPr marL="2074370" indent="0">
              <a:buNone/>
              <a:defRPr sz="817"/>
            </a:lvl6pPr>
            <a:lvl7pPr marL="2489245" indent="0">
              <a:buNone/>
              <a:defRPr sz="817"/>
            </a:lvl7pPr>
            <a:lvl8pPr marL="2904119" indent="0">
              <a:buNone/>
              <a:defRPr sz="817"/>
            </a:lvl8pPr>
            <a:lvl9pPr marL="3318992" indent="0">
              <a:buNone/>
              <a:defRPr sz="81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2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5CE3723-ABB8-4759-9A8E-1DEB2595745B}" type="datetimeFigureOut">
              <a:rPr lang="zh-CN" altLang="en-US" smtClean="0"/>
              <a:pPr/>
              <a:t>2024/12/27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5" y="6356350"/>
            <a:ext cx="3860799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A6E2FB3-DD65-4F9C-88D6-95D6A5D1DD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86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2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5CE3723-ABB8-4759-9A8E-1DEB2595745B}" type="datetimeFigureOut">
              <a:rPr lang="zh-CN" altLang="en-US" smtClean="0"/>
              <a:pPr/>
              <a:t>2024/12/27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5" y="6356350"/>
            <a:ext cx="3860799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A6E2FB3-DD65-4F9C-88D6-95D6A5D1DD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981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1" y="303216"/>
            <a:ext cx="2743200" cy="644683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303216"/>
            <a:ext cx="8026400" cy="64468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2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5CE3723-ABB8-4759-9A8E-1DEB2595745B}" type="datetimeFigureOut">
              <a:rPr lang="zh-CN" altLang="en-US" smtClean="0"/>
              <a:pPr/>
              <a:t>2024/12/27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5" y="6356350"/>
            <a:ext cx="3860799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A6E2FB3-DD65-4F9C-88D6-95D6A5D1DD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247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形 5">
            <a:extLst>
              <a:ext uri="{FF2B5EF4-FFF2-40B4-BE49-F238E27FC236}">
                <a16:creationId xmlns:a16="http://schemas.microsoft.com/office/drawing/2014/main" id="{FC0A723A-9330-45F9-B903-485AD7BCC5C0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AA616AC-03AF-4B78-BF8F-4AAB3270C2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60111" y="5032629"/>
            <a:ext cx="928433" cy="928435"/>
          </a:xfrm>
          <a:prstGeom prst="ellipse">
            <a:avLst/>
          </a:prstGeom>
          <a:noFill/>
          <a:ln w="952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pPr defTabSz="914394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F367FB7C-960D-450D-A623-ADF233A40D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66096" y="4579939"/>
            <a:ext cx="930530" cy="928435"/>
          </a:xfrm>
          <a:prstGeom prst="ellipse">
            <a:avLst/>
          </a:prstGeom>
          <a:noFill/>
          <a:ln w="952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pPr defTabSz="914394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4995078" y="2850865"/>
            <a:ext cx="5419185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4996194" y="3746214"/>
            <a:ext cx="5419185" cy="101562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1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1362A1E6-1306-40F3-9F64-2054B00262BB}"/>
              </a:ext>
            </a:extLst>
          </p:cNvPr>
          <p:cNvSpPr>
            <a:spLocks/>
          </p:cNvSpPr>
          <p:nvPr userDrawn="1"/>
        </p:nvSpPr>
        <p:spPr bwMode="auto">
          <a:xfrm>
            <a:off x="1557568" y="2456424"/>
            <a:ext cx="2929765" cy="2924337"/>
          </a:xfrm>
          <a:custGeom>
            <a:avLst/>
            <a:gdLst>
              <a:gd name="T0" fmla="*/ 958 w 2262"/>
              <a:gd name="T1" fmla="*/ 2246 h 2262"/>
              <a:gd name="T2" fmla="*/ 16 w 2262"/>
              <a:gd name="T3" fmla="*/ 1304 h 2262"/>
              <a:gd name="T4" fmla="*/ 16 w 2262"/>
              <a:gd name="T5" fmla="*/ 1246 h 2262"/>
              <a:gd name="T6" fmla="*/ 1246 w 2262"/>
              <a:gd name="T7" fmla="*/ 16 h 2262"/>
              <a:gd name="T8" fmla="*/ 1304 w 2262"/>
              <a:gd name="T9" fmla="*/ 16 h 2262"/>
              <a:gd name="T10" fmla="*/ 2246 w 2262"/>
              <a:gd name="T11" fmla="*/ 958 h 2262"/>
              <a:gd name="T12" fmla="*/ 2246 w 2262"/>
              <a:gd name="T13" fmla="*/ 1016 h 2262"/>
              <a:gd name="T14" fmla="*/ 1016 w 2262"/>
              <a:gd name="T15" fmla="*/ 2246 h 2262"/>
              <a:gd name="T16" fmla="*/ 958 w 2262"/>
              <a:gd name="T17" fmla="*/ 2246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62" h="2262">
                <a:moveTo>
                  <a:pt x="958" y="2246"/>
                </a:moveTo>
                <a:cubicBezTo>
                  <a:pt x="16" y="1304"/>
                  <a:pt x="16" y="1304"/>
                  <a:pt x="16" y="1304"/>
                </a:cubicBezTo>
                <a:cubicBezTo>
                  <a:pt x="0" y="1288"/>
                  <a:pt x="0" y="1262"/>
                  <a:pt x="16" y="1246"/>
                </a:cubicBezTo>
                <a:cubicBezTo>
                  <a:pt x="1246" y="16"/>
                  <a:pt x="1246" y="16"/>
                  <a:pt x="1246" y="16"/>
                </a:cubicBezTo>
                <a:cubicBezTo>
                  <a:pt x="1262" y="0"/>
                  <a:pt x="1288" y="0"/>
                  <a:pt x="1304" y="16"/>
                </a:cubicBezTo>
                <a:cubicBezTo>
                  <a:pt x="2246" y="958"/>
                  <a:pt x="2246" y="958"/>
                  <a:pt x="2246" y="958"/>
                </a:cubicBezTo>
                <a:cubicBezTo>
                  <a:pt x="2262" y="974"/>
                  <a:pt x="2262" y="1000"/>
                  <a:pt x="2246" y="1016"/>
                </a:cubicBezTo>
                <a:cubicBezTo>
                  <a:pt x="1016" y="2246"/>
                  <a:pt x="1016" y="2246"/>
                  <a:pt x="1016" y="2246"/>
                </a:cubicBezTo>
                <a:cubicBezTo>
                  <a:pt x="1000" y="2262"/>
                  <a:pt x="974" y="2262"/>
                  <a:pt x="958" y="224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pPr defTabSz="914394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88FD7E2B-42E1-4D0F-BFAF-CA4FC6ACB867}"/>
              </a:ext>
            </a:extLst>
          </p:cNvPr>
          <p:cNvSpPr>
            <a:spLocks/>
          </p:cNvSpPr>
          <p:nvPr userDrawn="1"/>
        </p:nvSpPr>
        <p:spPr bwMode="auto">
          <a:xfrm>
            <a:off x="1244831" y="2137160"/>
            <a:ext cx="2915653" cy="2910225"/>
          </a:xfrm>
          <a:custGeom>
            <a:avLst/>
            <a:gdLst>
              <a:gd name="T0" fmla="*/ 1096 w 2251"/>
              <a:gd name="T1" fmla="*/ 2235 h 2251"/>
              <a:gd name="T2" fmla="*/ 16 w 2251"/>
              <a:gd name="T3" fmla="*/ 1155 h 2251"/>
              <a:gd name="T4" fmla="*/ 16 w 2251"/>
              <a:gd name="T5" fmla="*/ 1096 h 2251"/>
              <a:gd name="T6" fmla="*/ 1096 w 2251"/>
              <a:gd name="T7" fmla="*/ 16 h 2251"/>
              <a:gd name="T8" fmla="*/ 1155 w 2251"/>
              <a:gd name="T9" fmla="*/ 16 h 2251"/>
              <a:gd name="T10" fmla="*/ 2235 w 2251"/>
              <a:gd name="T11" fmla="*/ 1096 h 2251"/>
              <a:gd name="T12" fmla="*/ 2235 w 2251"/>
              <a:gd name="T13" fmla="*/ 1155 h 2251"/>
              <a:gd name="T14" fmla="*/ 1155 w 2251"/>
              <a:gd name="T15" fmla="*/ 2235 h 2251"/>
              <a:gd name="T16" fmla="*/ 1096 w 2251"/>
              <a:gd name="T17" fmla="*/ 2235 h 2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51" h="2251">
                <a:moveTo>
                  <a:pt x="1096" y="2235"/>
                </a:moveTo>
                <a:cubicBezTo>
                  <a:pt x="16" y="1155"/>
                  <a:pt x="16" y="1155"/>
                  <a:pt x="16" y="1155"/>
                </a:cubicBezTo>
                <a:cubicBezTo>
                  <a:pt x="0" y="1139"/>
                  <a:pt x="0" y="1112"/>
                  <a:pt x="16" y="1096"/>
                </a:cubicBezTo>
                <a:cubicBezTo>
                  <a:pt x="1096" y="16"/>
                  <a:pt x="1096" y="16"/>
                  <a:pt x="1096" y="16"/>
                </a:cubicBezTo>
                <a:cubicBezTo>
                  <a:pt x="1112" y="0"/>
                  <a:pt x="1139" y="0"/>
                  <a:pt x="1155" y="16"/>
                </a:cubicBezTo>
                <a:cubicBezTo>
                  <a:pt x="2235" y="1096"/>
                  <a:pt x="2235" y="1096"/>
                  <a:pt x="2235" y="1096"/>
                </a:cubicBezTo>
                <a:cubicBezTo>
                  <a:pt x="2251" y="1112"/>
                  <a:pt x="2251" y="1139"/>
                  <a:pt x="2235" y="1155"/>
                </a:cubicBezTo>
                <a:cubicBezTo>
                  <a:pt x="1155" y="2235"/>
                  <a:pt x="1155" y="2235"/>
                  <a:pt x="1155" y="2235"/>
                </a:cubicBezTo>
                <a:cubicBezTo>
                  <a:pt x="1139" y="2251"/>
                  <a:pt x="1112" y="2251"/>
                  <a:pt x="1096" y="2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pPr defTabSz="914394"/>
            <a:endParaRPr lang="zh-CN" altLang="en-US" sz="1800">
              <a:solidFill>
                <a:prstClr val="black"/>
              </a:solidFill>
            </a:endParaRPr>
          </a:p>
        </p:txBody>
      </p:sp>
      <p:pic>
        <p:nvPicPr>
          <p:cNvPr id="13" name="图形 12">
            <a:extLst>
              <a:ext uri="{FF2B5EF4-FFF2-40B4-BE49-F238E27FC236}">
                <a16:creationId xmlns:a16="http://schemas.microsoft.com/office/drawing/2014/main" id="{B6069902-00E0-4AA7-817F-7E82DF64A460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/>
          </a:blip>
          <a:srcRect l="49917"/>
          <a:stretch>
            <a:fillRect/>
          </a:stretch>
        </p:blipFill>
        <p:spPr>
          <a:xfrm>
            <a:off x="-1152" y="4659643"/>
            <a:ext cx="691715" cy="1381125"/>
          </a:xfrm>
          <a:custGeom>
            <a:avLst/>
            <a:gdLst>
              <a:gd name="connsiteX0" fmla="*/ 0 w 691715"/>
              <a:gd name="connsiteY0" fmla="*/ 0 h 1381125"/>
              <a:gd name="connsiteX1" fmla="*/ 691715 w 691715"/>
              <a:gd name="connsiteY1" fmla="*/ 0 h 1381125"/>
              <a:gd name="connsiteX2" fmla="*/ 691715 w 691715"/>
              <a:gd name="connsiteY2" fmla="*/ 1381125 h 1381125"/>
              <a:gd name="connsiteX3" fmla="*/ 0 w 691715"/>
              <a:gd name="connsiteY3" fmla="*/ 1381125 h 13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715" h="1381125">
                <a:moveTo>
                  <a:pt x="0" y="0"/>
                </a:moveTo>
                <a:lnTo>
                  <a:pt x="691715" y="0"/>
                </a:lnTo>
                <a:lnTo>
                  <a:pt x="691715" y="1381125"/>
                </a:lnTo>
                <a:lnTo>
                  <a:pt x="0" y="1381125"/>
                </a:lnTo>
                <a:close/>
              </a:path>
            </a:pathLst>
          </a:custGeom>
        </p:spPr>
      </p:pic>
      <p:sp>
        <p:nvSpPr>
          <p:cNvPr id="5" name="Oval 5">
            <a:extLst>
              <a:ext uri="{FF2B5EF4-FFF2-40B4-BE49-F238E27FC236}">
                <a16:creationId xmlns:a16="http://schemas.microsoft.com/office/drawing/2014/main" id="{5C04C722-A9BF-4223-A46C-28EE63144B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64350" y="2062450"/>
            <a:ext cx="768350" cy="764889"/>
          </a:xfrm>
          <a:prstGeom prst="ellipse">
            <a:avLst/>
          </a:prstGeom>
          <a:noFill/>
          <a:ln w="952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pPr defTabSz="914394"/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45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1732" y="6240464"/>
            <a:ext cx="1388536" cy="206381"/>
          </a:xfrm>
          <a:prstGeom prst="rect">
            <a:avLst/>
          </a:prstGeom>
        </p:spPr>
        <p:txBody>
          <a:bodyPr/>
          <a:lstStyle/>
          <a:p>
            <a:fld id="{E8D0ED9A-09B1-4A2C-9797-82C6640A95B5}" type="datetime1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2024/12/27</a:t>
            </a:fld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4" y="6240464"/>
            <a:ext cx="4140201" cy="206381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solidFill>
                  <a:prstClr val="black">
                    <a:lumMod val="50000"/>
                    <a:lumOff val="50000"/>
                  </a:prstClr>
                </a:solidFill>
              </a:rPr>
              <a:t>mindray</a:t>
            </a:r>
            <a:r>
              <a:rPr lang="zh-CN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t>迈瑞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40464"/>
            <a:ext cx="2909888" cy="206381"/>
          </a:xfrm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6859" y="63637"/>
            <a:ext cx="10850563" cy="10286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6" y="1130300"/>
            <a:ext cx="10850563" cy="500697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5921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6859" y="63637"/>
            <a:ext cx="10850563" cy="10286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1732" y="6240464"/>
            <a:ext cx="1388536" cy="206381"/>
          </a:xfrm>
          <a:prstGeom prst="rect">
            <a:avLst/>
          </a:prstGeom>
        </p:spPr>
        <p:txBody>
          <a:bodyPr/>
          <a:lstStyle/>
          <a:p>
            <a:fld id="{2E53C13C-61EE-43B4-9536-911C13739101}" type="datetime1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2024/12/27</a:t>
            </a:fld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4" y="6240464"/>
            <a:ext cx="4140201" cy="206381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solidFill>
                  <a:prstClr val="black">
                    <a:lumMod val="50000"/>
                    <a:lumOff val="50000"/>
                  </a:prstClr>
                </a:solidFill>
              </a:rPr>
              <a:t>mindray</a:t>
            </a:r>
            <a:r>
              <a:rPr lang="zh-CN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t>迈瑞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40464"/>
            <a:ext cx="2909888" cy="206381"/>
          </a:xfrm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03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Users\50229785\Desktop\bar1.jpg">
            <a:extLst>
              <a:ext uri="{FF2B5EF4-FFF2-40B4-BE49-F238E27FC236}">
                <a16:creationId xmlns:a16="http://schemas.microsoft.com/office/drawing/2014/main" id="{D6F3727F-F1C7-4B24-8F0E-0036A96F5F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alphaModFix amt="20000"/>
          </a:blip>
          <a:srcRect l="14247" t="6625" r="30748"/>
          <a:stretch>
            <a:fillRect/>
          </a:stretch>
        </p:blipFill>
        <p:spPr bwMode="auto">
          <a:xfrm>
            <a:off x="3692" y="0"/>
            <a:ext cx="12188308" cy="685800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202D8AC4-79D4-4BF3-ACEF-6DD953AF8D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70000"/>
                </a:schemeClr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5" name="Picture 7" descr="logo">
            <a:extLst>
              <a:ext uri="{FF2B5EF4-FFF2-40B4-BE49-F238E27FC236}">
                <a16:creationId xmlns:a16="http://schemas.microsoft.com/office/drawing/2014/main" id="{7D5A42EA-765C-40F7-9E9B-332129ED04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9724" y="6325081"/>
            <a:ext cx="1788091" cy="31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10">
            <a:extLst>
              <a:ext uri="{FF2B5EF4-FFF2-40B4-BE49-F238E27FC236}">
                <a16:creationId xmlns:a16="http://schemas.microsoft.com/office/drawing/2014/main" id="{7EAD70DE-39F5-4785-ACB5-F91C8F84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350" y="146051"/>
            <a:ext cx="8137525" cy="402431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C0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灯片编号占位符 9">
            <a:extLst>
              <a:ext uri="{FF2B5EF4-FFF2-40B4-BE49-F238E27FC236}">
                <a16:creationId xmlns:a16="http://schemas.microsoft.com/office/drawing/2014/main" id="{1CEA7234-BD20-4B52-A465-E9605D8F3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28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B73D6-EC27-4A47-BC67-B8157197693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页脚占位符 2">
            <a:extLst>
              <a:ext uri="{FF2B5EF4-FFF2-40B4-BE49-F238E27FC236}">
                <a16:creationId xmlns:a16="http://schemas.microsoft.com/office/drawing/2014/main" id="{FDF6BA4D-FFDB-47EF-A7DC-0344E95DD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1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900"/>
            </a:lvl1pPr>
          </a:lstStyle>
          <a:p>
            <a:r>
              <a:rPr lang="en-US" altLang="zh-CN"/>
              <a:t>©2021 </a:t>
            </a:r>
            <a:r>
              <a:rPr lang="zh-CN" altLang="en-US"/>
              <a:t>深圳迈瑞生物医疗电子股份有限公司版权所有</a:t>
            </a:r>
            <a:endParaRPr kumimoji="1"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FDA5899-AEB2-4CE8-919B-1A97D7FBEAD0}"/>
              </a:ext>
            </a:extLst>
          </p:cNvPr>
          <p:cNvGrpSpPr/>
          <p:nvPr userDrawn="1"/>
        </p:nvGrpSpPr>
        <p:grpSpPr>
          <a:xfrm>
            <a:off x="440116" y="116656"/>
            <a:ext cx="11104188" cy="694809"/>
            <a:chOff x="440115" y="153268"/>
            <a:chExt cx="11104188" cy="694809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5C7F640D-2707-4BC7-B27B-4977F5B8C638}"/>
                </a:ext>
              </a:extLst>
            </p:cNvPr>
            <p:cNvGrpSpPr/>
            <p:nvPr/>
          </p:nvGrpSpPr>
          <p:grpSpPr>
            <a:xfrm>
              <a:off x="440115" y="153268"/>
              <a:ext cx="574549" cy="502040"/>
              <a:chOff x="352615" y="265901"/>
              <a:chExt cx="666007" cy="564092"/>
            </a:xfrm>
            <a:effectLst/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1D5D024A-2198-4EB9-999C-8DD6AD3DE057}"/>
                  </a:ext>
                </a:extLst>
              </p:cNvPr>
              <p:cNvSpPr/>
              <p:nvPr/>
            </p:nvSpPr>
            <p:spPr>
              <a:xfrm>
                <a:off x="352615" y="265901"/>
                <a:ext cx="504000" cy="50400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9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22FB927A-CB7C-4D35-9DBD-671A6DF9D6EF}"/>
                  </a:ext>
                </a:extLst>
              </p:cNvPr>
              <p:cNvSpPr/>
              <p:nvPr/>
            </p:nvSpPr>
            <p:spPr>
              <a:xfrm>
                <a:off x="694606" y="512239"/>
                <a:ext cx="324016" cy="31775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9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9" name="内容占位符 7">
              <a:extLst>
                <a:ext uri="{FF2B5EF4-FFF2-40B4-BE49-F238E27FC236}">
                  <a16:creationId xmlns:a16="http://schemas.microsoft.com/office/drawing/2014/main" id="{CDAF150B-3376-4C1D-9A7B-33DBB36061B3}"/>
                </a:ext>
              </a:extLst>
            </p:cNvPr>
            <p:cNvSpPr txBox="1">
              <a:spLocks/>
            </p:cNvSpPr>
            <p:nvPr/>
          </p:nvSpPr>
          <p:spPr>
            <a:xfrm>
              <a:off x="1014663" y="179739"/>
              <a:ext cx="6369083" cy="66833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16591" indent="-216591" algn="l" defTabSz="865520" rtl="0" eaLnBrk="1" latinLnBrk="0" hangingPunct="1">
                <a:lnSpc>
                  <a:spcPct val="90000"/>
                </a:lnSpc>
                <a:spcBef>
                  <a:spcPts val="946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433183" indent="0" algn="l" defTabSz="865520" rtl="0" eaLnBrk="1" latinLnBrk="0" hangingPunct="1">
                <a:lnSpc>
                  <a:spcPct val="90000"/>
                </a:lnSpc>
                <a:spcBef>
                  <a:spcPts val="473"/>
                </a:spcBef>
                <a:buFont typeface="Arial" panose="020B0604020202020204" pitchFamily="34" charset="0"/>
                <a:buNone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2956" indent="-216591" algn="l" defTabSz="865520" rtl="0" eaLnBrk="1" latinLnBrk="0" hangingPunct="1">
                <a:lnSpc>
                  <a:spcPct val="90000"/>
                </a:lnSpc>
                <a:spcBef>
                  <a:spcPts val="473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6138" indent="-216591" algn="l" defTabSz="865520" rtl="0" eaLnBrk="1" latinLnBrk="0" hangingPunct="1">
                <a:lnSpc>
                  <a:spcPct val="90000"/>
                </a:lnSpc>
                <a:spcBef>
                  <a:spcPts val="473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49321" indent="-216591" algn="l" defTabSz="865520" rtl="0" eaLnBrk="1" latinLnBrk="0" hangingPunct="1">
                <a:lnSpc>
                  <a:spcPct val="90000"/>
                </a:lnSpc>
                <a:spcBef>
                  <a:spcPts val="473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82506" indent="-216591" algn="l" defTabSz="865520" rtl="0" eaLnBrk="1" latinLnBrk="0" hangingPunct="1">
                <a:lnSpc>
                  <a:spcPct val="90000"/>
                </a:lnSpc>
                <a:spcBef>
                  <a:spcPts val="473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15688" indent="-216591" algn="l" defTabSz="865520" rtl="0" eaLnBrk="1" latinLnBrk="0" hangingPunct="1">
                <a:lnSpc>
                  <a:spcPct val="90000"/>
                </a:lnSpc>
                <a:spcBef>
                  <a:spcPts val="473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48868" indent="-216591" algn="l" defTabSz="865520" rtl="0" eaLnBrk="1" latinLnBrk="0" hangingPunct="1">
                <a:lnSpc>
                  <a:spcPct val="90000"/>
                </a:lnSpc>
                <a:spcBef>
                  <a:spcPts val="473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82900" indent="-216591" algn="l" defTabSz="865520" rtl="0" eaLnBrk="1" latinLnBrk="0" hangingPunct="1">
                <a:lnSpc>
                  <a:spcPct val="90000"/>
                </a:lnSpc>
                <a:spcBef>
                  <a:spcPts val="473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865515" rtl="0" eaLnBrk="1" fontAlgn="auto" latinLnBrk="0" hangingPunct="1">
                <a:lnSpc>
                  <a:spcPct val="90000"/>
                </a:lnSpc>
                <a:spcBef>
                  <a:spcPts val="946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3AD4133D-2089-49A4-B187-FCB38441AC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4665" y="655308"/>
              <a:ext cx="10529638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0815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F6C67661-B56D-4F37-A171-45375D0341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84567" y="1322641"/>
            <a:ext cx="1764000" cy="12600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5" name="图片占位符 13">
            <a:extLst>
              <a:ext uri="{FF2B5EF4-FFF2-40B4-BE49-F238E27FC236}">
                <a16:creationId xmlns:a16="http://schemas.microsoft.com/office/drawing/2014/main" id="{9FBDF0E0-6789-42F2-8F78-B4B35761EC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5238" y="1322641"/>
            <a:ext cx="1764000" cy="12600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7" name="图片占位符 13">
            <a:extLst>
              <a:ext uri="{FF2B5EF4-FFF2-40B4-BE49-F238E27FC236}">
                <a16:creationId xmlns:a16="http://schemas.microsoft.com/office/drawing/2014/main" id="{FA5CE510-E195-46FE-BF3F-CA41505BA6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5238" y="2645660"/>
            <a:ext cx="1764000" cy="17640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6" name="图片占位符 13">
            <a:extLst>
              <a:ext uri="{FF2B5EF4-FFF2-40B4-BE49-F238E27FC236}">
                <a16:creationId xmlns:a16="http://schemas.microsoft.com/office/drawing/2014/main" id="{66B8714F-58CA-49A0-8187-E22AB6873B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84567" y="2645660"/>
            <a:ext cx="1764000" cy="17640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0" name="图片占位符 13">
            <a:extLst>
              <a:ext uri="{FF2B5EF4-FFF2-40B4-BE49-F238E27FC236}">
                <a16:creationId xmlns:a16="http://schemas.microsoft.com/office/drawing/2014/main" id="{56A2E50A-460E-4F15-A06D-C09E81D553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26717" y="1322640"/>
            <a:ext cx="2879999" cy="308700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925806E-7CB0-4F74-8B90-EE72FBF3AACD}"/>
              </a:ext>
            </a:extLst>
          </p:cNvPr>
          <p:cNvGrpSpPr/>
          <p:nvPr userDrawn="1"/>
        </p:nvGrpSpPr>
        <p:grpSpPr>
          <a:xfrm>
            <a:off x="440116" y="116656"/>
            <a:ext cx="11104188" cy="694809"/>
            <a:chOff x="440115" y="153268"/>
            <a:chExt cx="11104188" cy="694809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67F3702-71A2-46DE-BD9F-1FDE6E2E123F}"/>
                </a:ext>
              </a:extLst>
            </p:cNvPr>
            <p:cNvGrpSpPr/>
            <p:nvPr/>
          </p:nvGrpSpPr>
          <p:grpSpPr>
            <a:xfrm>
              <a:off x="440115" y="153268"/>
              <a:ext cx="574549" cy="502040"/>
              <a:chOff x="352615" y="265901"/>
              <a:chExt cx="666007" cy="564092"/>
            </a:xfrm>
            <a:effectLst/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1813CE75-13B6-4AA9-8EDA-30C7B0C12EAB}"/>
                  </a:ext>
                </a:extLst>
              </p:cNvPr>
              <p:cNvSpPr/>
              <p:nvPr/>
            </p:nvSpPr>
            <p:spPr>
              <a:xfrm>
                <a:off x="352615" y="265901"/>
                <a:ext cx="504000" cy="50400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9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A2DE451-A1C0-44A4-BF7F-1812AF1B4E73}"/>
                  </a:ext>
                </a:extLst>
              </p:cNvPr>
              <p:cNvSpPr/>
              <p:nvPr/>
            </p:nvSpPr>
            <p:spPr>
              <a:xfrm>
                <a:off x="694606" y="512239"/>
                <a:ext cx="324016" cy="31775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9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9" name="内容占位符 7">
              <a:extLst>
                <a:ext uri="{FF2B5EF4-FFF2-40B4-BE49-F238E27FC236}">
                  <a16:creationId xmlns:a16="http://schemas.microsoft.com/office/drawing/2014/main" id="{81DC09D6-045A-4015-939E-6FB794EEFA7C}"/>
                </a:ext>
              </a:extLst>
            </p:cNvPr>
            <p:cNvSpPr txBox="1">
              <a:spLocks/>
            </p:cNvSpPr>
            <p:nvPr/>
          </p:nvSpPr>
          <p:spPr>
            <a:xfrm>
              <a:off x="1014663" y="179739"/>
              <a:ext cx="6369083" cy="66833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16591" indent="-216591" algn="l" defTabSz="865520" rtl="0" eaLnBrk="1" latinLnBrk="0" hangingPunct="1">
                <a:lnSpc>
                  <a:spcPct val="90000"/>
                </a:lnSpc>
                <a:spcBef>
                  <a:spcPts val="946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433183" indent="0" algn="l" defTabSz="865520" rtl="0" eaLnBrk="1" latinLnBrk="0" hangingPunct="1">
                <a:lnSpc>
                  <a:spcPct val="90000"/>
                </a:lnSpc>
                <a:spcBef>
                  <a:spcPts val="473"/>
                </a:spcBef>
                <a:buFont typeface="Arial" panose="020B0604020202020204" pitchFamily="34" charset="0"/>
                <a:buNone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2956" indent="-216591" algn="l" defTabSz="865520" rtl="0" eaLnBrk="1" latinLnBrk="0" hangingPunct="1">
                <a:lnSpc>
                  <a:spcPct val="90000"/>
                </a:lnSpc>
                <a:spcBef>
                  <a:spcPts val="473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6138" indent="-216591" algn="l" defTabSz="865520" rtl="0" eaLnBrk="1" latinLnBrk="0" hangingPunct="1">
                <a:lnSpc>
                  <a:spcPct val="90000"/>
                </a:lnSpc>
                <a:spcBef>
                  <a:spcPts val="473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49321" indent="-216591" algn="l" defTabSz="865520" rtl="0" eaLnBrk="1" latinLnBrk="0" hangingPunct="1">
                <a:lnSpc>
                  <a:spcPct val="90000"/>
                </a:lnSpc>
                <a:spcBef>
                  <a:spcPts val="473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82506" indent="-216591" algn="l" defTabSz="865520" rtl="0" eaLnBrk="1" latinLnBrk="0" hangingPunct="1">
                <a:lnSpc>
                  <a:spcPct val="90000"/>
                </a:lnSpc>
                <a:spcBef>
                  <a:spcPts val="473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15688" indent="-216591" algn="l" defTabSz="865520" rtl="0" eaLnBrk="1" latinLnBrk="0" hangingPunct="1">
                <a:lnSpc>
                  <a:spcPct val="90000"/>
                </a:lnSpc>
                <a:spcBef>
                  <a:spcPts val="473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48868" indent="-216591" algn="l" defTabSz="865520" rtl="0" eaLnBrk="1" latinLnBrk="0" hangingPunct="1">
                <a:lnSpc>
                  <a:spcPct val="90000"/>
                </a:lnSpc>
                <a:spcBef>
                  <a:spcPts val="473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82900" indent="-216591" algn="l" defTabSz="865520" rtl="0" eaLnBrk="1" latinLnBrk="0" hangingPunct="1">
                <a:lnSpc>
                  <a:spcPct val="90000"/>
                </a:lnSpc>
                <a:spcBef>
                  <a:spcPts val="473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865515" rtl="0" eaLnBrk="1" fontAlgn="auto" latinLnBrk="0" hangingPunct="1">
                <a:lnSpc>
                  <a:spcPct val="90000"/>
                </a:lnSpc>
                <a:spcBef>
                  <a:spcPts val="946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386ECF18-F442-4745-9F00-F0436BD32B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4665" y="655308"/>
              <a:ext cx="10529638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1" name="标题 10">
            <a:extLst>
              <a:ext uri="{FF2B5EF4-FFF2-40B4-BE49-F238E27FC236}">
                <a16:creationId xmlns:a16="http://schemas.microsoft.com/office/drawing/2014/main" id="{72171C7B-6A04-462A-9778-0B4511DB0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350" y="146051"/>
            <a:ext cx="8137525" cy="40243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3250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830388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2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5CE3723-ABB8-4759-9A8E-1DEB2595745B}" type="datetimeFigureOut">
              <a:rPr lang="zh-CN" altLang="en-US" smtClean="0"/>
              <a:pPr/>
              <a:t>2024/12/27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5" y="6356350"/>
            <a:ext cx="3860799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69480" y="6419720"/>
            <a:ext cx="2844800" cy="365125"/>
          </a:xfrm>
          <a:prstGeom prst="rect">
            <a:avLst/>
          </a:prstGeom>
        </p:spPr>
        <p:txBody>
          <a:bodyPr/>
          <a:lstStyle/>
          <a:p>
            <a:fld id="{8A6E2FB3-DD65-4F9C-88D6-95D6A5D1DD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81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63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06">
                <a:solidFill>
                  <a:schemeClr val="tx1">
                    <a:tint val="75000"/>
                  </a:schemeClr>
                </a:solidFill>
              </a:defRPr>
            </a:lvl1pPr>
            <a:lvl2pPr marL="414874" indent="0">
              <a:buNone/>
              <a:defRPr sz="1634">
                <a:solidFill>
                  <a:schemeClr val="tx1">
                    <a:tint val="75000"/>
                  </a:schemeClr>
                </a:solidFill>
              </a:defRPr>
            </a:lvl2pPr>
            <a:lvl3pPr marL="829748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3pPr>
            <a:lvl4pPr marL="1244622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4pPr>
            <a:lvl5pPr marL="1659496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5pPr>
            <a:lvl6pPr marL="2074370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6pPr>
            <a:lvl7pPr marL="2489245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7pPr>
            <a:lvl8pPr marL="2904119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8pPr>
            <a:lvl9pPr marL="3318992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2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5CE3723-ABB8-4759-9A8E-1DEB2595745B}" type="datetimeFigureOut">
              <a:rPr lang="zh-CN" altLang="en-US" smtClean="0"/>
              <a:pPr/>
              <a:t>2024/12/27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5" y="6356350"/>
            <a:ext cx="3860799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A6E2FB3-DD65-4F9C-88D6-95D6A5D1DD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43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763718"/>
            <a:ext cx="5384800" cy="4986337"/>
          </a:xfrm>
          <a:prstGeom prst="rect">
            <a:avLst/>
          </a:prstGeom>
        </p:spPr>
        <p:txBody>
          <a:bodyPr/>
          <a:lstStyle>
            <a:lvl1pPr>
              <a:defRPr sz="2632"/>
            </a:lvl1pPr>
            <a:lvl2pPr>
              <a:defRPr sz="2178"/>
            </a:lvl2pPr>
            <a:lvl3pPr>
              <a:defRPr sz="1906"/>
            </a:lvl3pPr>
            <a:lvl4pPr>
              <a:defRPr sz="1634"/>
            </a:lvl4pPr>
            <a:lvl5pPr>
              <a:defRPr sz="1634"/>
            </a:lvl5pPr>
            <a:lvl6pPr>
              <a:defRPr sz="1634"/>
            </a:lvl6pPr>
            <a:lvl7pPr>
              <a:defRPr sz="1634"/>
            </a:lvl7pPr>
            <a:lvl8pPr>
              <a:defRPr sz="1634"/>
            </a:lvl8pPr>
            <a:lvl9pPr>
              <a:defRPr sz="163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763718"/>
            <a:ext cx="5384800" cy="4986337"/>
          </a:xfrm>
          <a:prstGeom prst="rect">
            <a:avLst/>
          </a:prstGeom>
        </p:spPr>
        <p:txBody>
          <a:bodyPr/>
          <a:lstStyle>
            <a:lvl1pPr>
              <a:defRPr sz="2632"/>
            </a:lvl1pPr>
            <a:lvl2pPr>
              <a:defRPr sz="2178"/>
            </a:lvl2pPr>
            <a:lvl3pPr>
              <a:defRPr sz="1906"/>
            </a:lvl3pPr>
            <a:lvl4pPr>
              <a:defRPr sz="1634"/>
            </a:lvl4pPr>
            <a:lvl5pPr>
              <a:defRPr sz="1634"/>
            </a:lvl5pPr>
            <a:lvl6pPr>
              <a:defRPr sz="1634"/>
            </a:lvl6pPr>
            <a:lvl7pPr>
              <a:defRPr sz="1634"/>
            </a:lvl7pPr>
            <a:lvl8pPr>
              <a:defRPr sz="1634"/>
            </a:lvl8pPr>
            <a:lvl9pPr>
              <a:defRPr sz="163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2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5CE3723-ABB8-4759-9A8E-1DEB2595745B}" type="datetimeFigureOut">
              <a:rPr lang="zh-CN" altLang="en-US" smtClean="0"/>
              <a:pPr/>
              <a:t>2024/12/27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5" y="6356350"/>
            <a:ext cx="3860799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A6E2FB3-DD65-4F9C-88D6-95D6A5D1DD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5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5"/>
            <a:ext cx="538691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78" b="1"/>
            </a:lvl1pPr>
            <a:lvl2pPr marL="414874" indent="0">
              <a:buNone/>
              <a:defRPr sz="1906" b="1"/>
            </a:lvl2pPr>
            <a:lvl3pPr marL="829748" indent="0">
              <a:buNone/>
              <a:defRPr sz="1634" b="1"/>
            </a:lvl3pPr>
            <a:lvl4pPr marL="1244622" indent="0">
              <a:buNone/>
              <a:defRPr sz="1452" b="1"/>
            </a:lvl4pPr>
            <a:lvl5pPr marL="1659496" indent="0">
              <a:buNone/>
              <a:defRPr sz="1452" b="1"/>
            </a:lvl5pPr>
            <a:lvl6pPr marL="2074370" indent="0">
              <a:buNone/>
              <a:defRPr sz="1452" b="1"/>
            </a:lvl6pPr>
            <a:lvl7pPr marL="2489245" indent="0">
              <a:buNone/>
              <a:defRPr sz="1452" b="1"/>
            </a:lvl7pPr>
            <a:lvl8pPr marL="2904119" indent="0">
              <a:buNone/>
              <a:defRPr sz="1452" b="1"/>
            </a:lvl8pPr>
            <a:lvl9pPr marL="3318992" indent="0">
              <a:buNone/>
              <a:defRPr sz="145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6" cy="3951288"/>
          </a:xfrm>
          <a:prstGeom prst="rect">
            <a:avLst/>
          </a:prstGeom>
        </p:spPr>
        <p:txBody>
          <a:bodyPr/>
          <a:lstStyle>
            <a:lvl1pPr>
              <a:defRPr sz="2178"/>
            </a:lvl1pPr>
            <a:lvl2pPr>
              <a:defRPr sz="1906"/>
            </a:lvl2pPr>
            <a:lvl3pPr>
              <a:defRPr sz="1634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2" y="1535115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78" b="1"/>
            </a:lvl1pPr>
            <a:lvl2pPr marL="414874" indent="0">
              <a:buNone/>
              <a:defRPr sz="1906" b="1"/>
            </a:lvl2pPr>
            <a:lvl3pPr marL="829748" indent="0">
              <a:buNone/>
              <a:defRPr sz="1634" b="1"/>
            </a:lvl3pPr>
            <a:lvl4pPr marL="1244622" indent="0">
              <a:buNone/>
              <a:defRPr sz="1452" b="1"/>
            </a:lvl4pPr>
            <a:lvl5pPr marL="1659496" indent="0">
              <a:buNone/>
              <a:defRPr sz="1452" b="1"/>
            </a:lvl5pPr>
            <a:lvl6pPr marL="2074370" indent="0">
              <a:buNone/>
              <a:defRPr sz="1452" b="1"/>
            </a:lvl6pPr>
            <a:lvl7pPr marL="2489245" indent="0">
              <a:buNone/>
              <a:defRPr sz="1452" b="1"/>
            </a:lvl7pPr>
            <a:lvl8pPr marL="2904119" indent="0">
              <a:buNone/>
              <a:defRPr sz="1452" b="1"/>
            </a:lvl8pPr>
            <a:lvl9pPr marL="3318992" indent="0">
              <a:buNone/>
              <a:defRPr sz="145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178"/>
            </a:lvl1pPr>
            <a:lvl2pPr>
              <a:defRPr sz="1906"/>
            </a:lvl2pPr>
            <a:lvl3pPr>
              <a:defRPr sz="1634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2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5CE3723-ABB8-4759-9A8E-1DEB2595745B}" type="datetimeFigureOut">
              <a:rPr lang="zh-CN" altLang="en-US" smtClean="0"/>
              <a:pPr/>
              <a:t>2024/12/27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5" y="6356350"/>
            <a:ext cx="3860799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A6E2FB3-DD65-4F9C-88D6-95D6A5D1DD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4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2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5CE3723-ABB8-4759-9A8E-1DEB2595745B}" type="datetimeFigureOut">
              <a:rPr lang="zh-CN" altLang="en-US" smtClean="0"/>
              <a:pPr/>
              <a:t>2024/12/27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5" y="6356350"/>
            <a:ext cx="3860799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61308" y="5847017"/>
            <a:ext cx="2844800" cy="365125"/>
          </a:xfrm>
          <a:prstGeom prst="rect">
            <a:avLst/>
          </a:prstGeom>
        </p:spPr>
        <p:txBody>
          <a:bodyPr/>
          <a:lstStyle/>
          <a:p>
            <a:fld id="{8A6E2FB3-DD65-4F9C-88D6-95D6A5D1DD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58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2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5CE3723-ABB8-4759-9A8E-1DEB2595745B}" type="datetimeFigureOut">
              <a:rPr lang="zh-CN" altLang="en-US" smtClean="0"/>
              <a:pPr/>
              <a:t>2024/12/27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5" y="6356350"/>
            <a:ext cx="3860799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969480" y="6148708"/>
            <a:ext cx="2844800" cy="365125"/>
          </a:xfrm>
          <a:prstGeom prst="rect">
            <a:avLst/>
          </a:prstGeom>
        </p:spPr>
        <p:txBody>
          <a:bodyPr/>
          <a:lstStyle/>
          <a:p>
            <a:fld id="{8A6E2FB3-DD65-4F9C-88D6-95D6A5D1DD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69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用图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10635" y="6448428"/>
            <a:ext cx="201718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01" tIns="41451" rIns="82901" bIns="41451"/>
          <a:lstStyle>
            <a:lvl1pPr defTabSz="801688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7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817" dirty="0">
                <a:ea typeface="Arial Unicode MS" pitchFamily="34" charset="-122"/>
                <a:cs typeface="Arial Unicode MS" pitchFamily="34" charset="-122"/>
              </a:rPr>
              <a:t>© 2011 </a:t>
            </a:r>
            <a:r>
              <a:rPr lang="en-US" altLang="zh-CN" sz="817" dirty="0" err="1">
                <a:ea typeface="Arial Unicode MS" pitchFamily="34" charset="-122"/>
                <a:cs typeface="Arial Unicode MS" pitchFamily="34" charset="-122"/>
              </a:rPr>
              <a:t>Mindray</a:t>
            </a:r>
            <a:r>
              <a:rPr lang="en-US" altLang="zh-CN" sz="817" dirty="0">
                <a:ea typeface="Arial Unicode MS" pitchFamily="34" charset="-122"/>
                <a:cs typeface="Arial Unicode MS" pitchFamily="34" charset="-122"/>
              </a:rPr>
              <a:t> Confidential</a:t>
            </a:r>
          </a:p>
        </p:txBody>
      </p:sp>
      <p:pic>
        <p:nvPicPr>
          <p:cNvPr id="6" name="Picture 4" descr="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667" y="6230939"/>
            <a:ext cx="2912532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56167" y="300041"/>
            <a:ext cx="10363200" cy="1279525"/>
          </a:xfrm>
          <a:prstGeom prst="rect">
            <a:avLst/>
          </a:prstGeom>
        </p:spPr>
        <p:txBody>
          <a:bodyPr/>
          <a:lstStyle>
            <a:lvl1pPr>
              <a:defRPr sz="3086">
                <a:solidFill>
                  <a:schemeClr val="bg1"/>
                </a:solidFill>
                <a:latin typeface="方正兰亭黑6_GBK" pitchFamily="2" charset="-122"/>
              </a:defRPr>
            </a:lvl1pPr>
          </a:lstStyle>
          <a:p>
            <a:r>
              <a:rPr lang="zh-CN" altLang="en-US"/>
              <a:t>主标</a:t>
            </a:r>
            <a:r>
              <a:rPr lang="en-US" altLang="zh-CN"/>
              <a:t>-</a:t>
            </a:r>
            <a:r>
              <a:rPr lang="zh-CN" altLang="en-US"/>
              <a:t>兰亭黑</a:t>
            </a:r>
            <a:r>
              <a:rPr lang="en-US" altLang="zh-CN"/>
              <a:t>6,30</a:t>
            </a:r>
            <a:r>
              <a:rPr lang="zh-CN" altLang="en-US"/>
              <a:t>号字</a:t>
            </a:r>
          </a:p>
        </p:txBody>
      </p:sp>
      <p:sp>
        <p:nvSpPr>
          <p:cNvPr id="2447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56166" y="1684338"/>
            <a:ext cx="8534400" cy="81915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451">
                <a:solidFill>
                  <a:schemeClr val="bg1"/>
                </a:solidFill>
                <a:latin typeface="方正兰亭黑6_GBK" pitchFamily="2" charset="-122"/>
                <a:ea typeface="方正兰亭黑6_GBK" pitchFamily="2" charset="-122"/>
              </a:defRPr>
            </a:lvl1pPr>
          </a:lstStyle>
          <a:p>
            <a:r>
              <a:rPr lang="zh-CN" altLang="en-US"/>
              <a:t>副标</a:t>
            </a:r>
            <a:r>
              <a:rPr lang="en-US" altLang="zh-CN"/>
              <a:t>-</a:t>
            </a:r>
            <a:r>
              <a:rPr lang="zh-CN" altLang="en-US"/>
              <a:t>兰亭黑</a:t>
            </a:r>
            <a:r>
              <a:rPr lang="en-US" altLang="zh-CN"/>
              <a:t>6,24</a:t>
            </a:r>
            <a:r>
              <a:rPr lang="zh-CN" altLang="en-US"/>
              <a:t>号字</a:t>
            </a:r>
          </a:p>
        </p:txBody>
      </p:sp>
    </p:spTree>
    <p:extLst>
      <p:ext uri="{BB962C8B-B14F-4D97-AF65-F5344CB8AC3E}">
        <p14:creationId xmlns:p14="http://schemas.microsoft.com/office/powerpoint/2010/main" val="305698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4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90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2904"/>
            </a:lvl1pPr>
            <a:lvl2pPr>
              <a:defRPr sz="2632"/>
            </a:lvl2pPr>
            <a:lvl3pPr>
              <a:defRPr sz="2178"/>
            </a:lvl3pPr>
            <a:lvl4pPr>
              <a:defRPr sz="1906"/>
            </a:lvl4pPr>
            <a:lvl5pPr>
              <a:defRPr sz="1906"/>
            </a:lvl5pPr>
            <a:lvl6pPr>
              <a:defRPr sz="1906"/>
            </a:lvl6pPr>
            <a:lvl7pPr>
              <a:defRPr sz="1906"/>
            </a:lvl7pPr>
            <a:lvl8pPr>
              <a:defRPr sz="1906"/>
            </a:lvl8pPr>
            <a:lvl9pPr>
              <a:defRPr sz="190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0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1"/>
            </a:lvl1pPr>
            <a:lvl2pPr marL="414874" indent="0">
              <a:buNone/>
              <a:defRPr sz="1180"/>
            </a:lvl2pPr>
            <a:lvl3pPr marL="829748" indent="0">
              <a:buNone/>
              <a:defRPr sz="908"/>
            </a:lvl3pPr>
            <a:lvl4pPr marL="1244622" indent="0">
              <a:buNone/>
              <a:defRPr sz="817"/>
            </a:lvl4pPr>
            <a:lvl5pPr marL="1659496" indent="0">
              <a:buNone/>
              <a:defRPr sz="817"/>
            </a:lvl5pPr>
            <a:lvl6pPr marL="2074370" indent="0">
              <a:buNone/>
              <a:defRPr sz="817"/>
            </a:lvl6pPr>
            <a:lvl7pPr marL="2489245" indent="0">
              <a:buNone/>
              <a:defRPr sz="817"/>
            </a:lvl7pPr>
            <a:lvl8pPr marL="2904119" indent="0">
              <a:buNone/>
              <a:defRPr sz="817"/>
            </a:lvl8pPr>
            <a:lvl9pPr marL="3318992" indent="0">
              <a:buNone/>
              <a:defRPr sz="81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2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5CE3723-ABB8-4759-9A8E-1DEB2595745B}" type="datetimeFigureOut">
              <a:rPr lang="zh-CN" altLang="en-US" smtClean="0"/>
              <a:pPr/>
              <a:t>2024/12/27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5" y="6356350"/>
            <a:ext cx="3860799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A6E2FB3-DD65-4F9C-88D6-95D6A5D1DD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545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>
            <a:extLst>
              <a:ext uri="{FF2B5EF4-FFF2-40B4-BE49-F238E27FC236}">
                <a16:creationId xmlns:a16="http://schemas.microsoft.com/office/drawing/2014/main" id="{BA64C801-9F81-4B43-93B4-0A82D11B05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9724" y="6325081"/>
            <a:ext cx="1788091" cy="31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23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829748" rtl="0" eaLnBrk="1" latinLnBrk="0" hangingPunct="1">
        <a:spcBef>
          <a:spcPct val="0"/>
        </a:spcBef>
        <a:buNone/>
        <a:defRPr sz="39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156" indent="-311156" algn="l" defTabSz="829748" rtl="0" eaLnBrk="1" latinLnBrk="0" hangingPunct="1">
        <a:spcBef>
          <a:spcPct val="20000"/>
        </a:spcBef>
        <a:buFont typeface="Arial" pitchFamily="34" charset="0"/>
        <a:buChar char="•"/>
        <a:defRPr sz="2904" kern="1200">
          <a:solidFill>
            <a:schemeClr val="tx1"/>
          </a:solidFill>
          <a:latin typeface="+mn-lt"/>
          <a:ea typeface="+mn-ea"/>
          <a:cs typeface="+mn-cs"/>
        </a:defRPr>
      </a:lvl1pPr>
      <a:lvl2pPr marL="674170" indent="-259297" algn="l" defTabSz="829748" rtl="0" eaLnBrk="1" latinLnBrk="0" hangingPunct="1">
        <a:spcBef>
          <a:spcPct val="20000"/>
        </a:spcBef>
        <a:buFont typeface="Arial" pitchFamily="34" charset="0"/>
        <a:buChar char="–"/>
        <a:defRPr sz="2632" kern="1200">
          <a:solidFill>
            <a:schemeClr val="tx1"/>
          </a:solidFill>
          <a:latin typeface="+mn-lt"/>
          <a:ea typeface="+mn-ea"/>
          <a:cs typeface="+mn-cs"/>
        </a:defRPr>
      </a:lvl2pPr>
      <a:lvl3pPr marL="1037184" indent="-207436" algn="l" defTabSz="829748" rtl="0" eaLnBrk="1" latinLnBrk="0" hangingPunct="1">
        <a:spcBef>
          <a:spcPct val="20000"/>
        </a:spcBef>
        <a:buFont typeface="Arial" pitchFamily="34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3pPr>
      <a:lvl4pPr marL="1452059" indent="-207436" algn="l" defTabSz="829748" rtl="0" eaLnBrk="1" latinLnBrk="0" hangingPunct="1">
        <a:spcBef>
          <a:spcPct val="20000"/>
        </a:spcBef>
        <a:buFont typeface="Arial" pitchFamily="34" charset="0"/>
        <a:buChar char="–"/>
        <a:defRPr sz="1906" kern="1200">
          <a:solidFill>
            <a:schemeClr val="tx1"/>
          </a:solidFill>
          <a:latin typeface="+mn-lt"/>
          <a:ea typeface="+mn-ea"/>
          <a:cs typeface="+mn-cs"/>
        </a:defRPr>
      </a:lvl4pPr>
      <a:lvl5pPr marL="1866932" indent="-207436" algn="l" defTabSz="829748" rtl="0" eaLnBrk="1" latinLnBrk="0" hangingPunct="1">
        <a:spcBef>
          <a:spcPct val="20000"/>
        </a:spcBef>
        <a:buFont typeface="Arial" pitchFamily="34" charset="0"/>
        <a:buChar char="»"/>
        <a:defRPr sz="1906" kern="1200">
          <a:solidFill>
            <a:schemeClr val="tx1"/>
          </a:solidFill>
          <a:latin typeface="+mn-lt"/>
          <a:ea typeface="+mn-ea"/>
          <a:cs typeface="+mn-cs"/>
        </a:defRPr>
      </a:lvl5pPr>
      <a:lvl6pPr marL="2281806" indent="-207436" algn="l" defTabSz="829748" rtl="0" eaLnBrk="1" latinLnBrk="0" hangingPunct="1">
        <a:spcBef>
          <a:spcPct val="20000"/>
        </a:spcBef>
        <a:buFont typeface="Arial" pitchFamily="34" charset="0"/>
        <a:buChar char="•"/>
        <a:defRPr sz="1906" kern="1200">
          <a:solidFill>
            <a:schemeClr val="tx1"/>
          </a:solidFill>
          <a:latin typeface="+mn-lt"/>
          <a:ea typeface="+mn-ea"/>
          <a:cs typeface="+mn-cs"/>
        </a:defRPr>
      </a:lvl6pPr>
      <a:lvl7pPr marL="2696681" indent="-207436" algn="l" defTabSz="829748" rtl="0" eaLnBrk="1" latinLnBrk="0" hangingPunct="1">
        <a:spcBef>
          <a:spcPct val="20000"/>
        </a:spcBef>
        <a:buFont typeface="Arial" pitchFamily="34" charset="0"/>
        <a:buChar char="•"/>
        <a:defRPr sz="1906" kern="1200">
          <a:solidFill>
            <a:schemeClr val="tx1"/>
          </a:solidFill>
          <a:latin typeface="+mn-lt"/>
          <a:ea typeface="+mn-ea"/>
          <a:cs typeface="+mn-cs"/>
        </a:defRPr>
      </a:lvl7pPr>
      <a:lvl8pPr marL="3111554" indent="-207436" algn="l" defTabSz="829748" rtl="0" eaLnBrk="1" latinLnBrk="0" hangingPunct="1">
        <a:spcBef>
          <a:spcPct val="20000"/>
        </a:spcBef>
        <a:buFont typeface="Arial" pitchFamily="34" charset="0"/>
        <a:buChar char="•"/>
        <a:defRPr sz="1906" kern="1200">
          <a:solidFill>
            <a:schemeClr val="tx1"/>
          </a:solidFill>
          <a:latin typeface="+mn-lt"/>
          <a:ea typeface="+mn-ea"/>
          <a:cs typeface="+mn-cs"/>
        </a:defRPr>
      </a:lvl8pPr>
      <a:lvl9pPr marL="3526429" indent="-207436" algn="l" defTabSz="829748" rtl="0" eaLnBrk="1" latinLnBrk="0" hangingPunct="1">
        <a:spcBef>
          <a:spcPct val="20000"/>
        </a:spcBef>
        <a:buFont typeface="Arial" pitchFamily="34" charset="0"/>
        <a:buChar char="•"/>
        <a:defRPr sz="19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9748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1pPr>
      <a:lvl2pPr marL="414874" algn="l" defTabSz="829748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2pPr>
      <a:lvl3pPr marL="829748" algn="l" defTabSz="829748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3pPr>
      <a:lvl4pPr marL="1244622" algn="l" defTabSz="829748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4pPr>
      <a:lvl5pPr marL="1659496" algn="l" defTabSz="829748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5pPr>
      <a:lvl6pPr marL="2074370" algn="l" defTabSz="829748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6pPr>
      <a:lvl7pPr marL="2489245" algn="l" defTabSz="829748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7pPr>
      <a:lvl8pPr marL="2904119" algn="l" defTabSz="829748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8pPr>
      <a:lvl9pPr marL="3318992" algn="l" defTabSz="829748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占位符 59">
            <a:extLst>
              <a:ext uri="{FF2B5EF4-FFF2-40B4-BE49-F238E27FC236}">
                <a16:creationId xmlns:a16="http://schemas.microsoft.com/office/drawing/2014/main" id="{E60AAEF6-115A-46DC-889E-A559AB79CEF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" r="4628"/>
          <a:stretch>
            <a:fillRect/>
          </a:stretch>
        </p:blipFill>
        <p:spPr/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6248013C-5965-4945-8643-11321A903A1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临床症状、血常规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463D366-1892-4FB7-A21E-1448B1E22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562463"/>
              </p:ext>
            </p:extLst>
          </p:nvPr>
        </p:nvGraphicFramePr>
        <p:xfrm>
          <a:off x="234986" y="1338442"/>
          <a:ext cx="2196000" cy="32760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3307012459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382367667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1062729857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248770759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192719996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913355825"/>
                    </a:ext>
                  </a:extLst>
                </a:gridCol>
              </a:tblGrid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>
                          <a:latin typeface="+mn-ea"/>
                          <a:ea typeface="+mn-ea"/>
                        </a:rPr>
                        <a:t>项目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>
                          <a:latin typeface="+mn-ea"/>
                          <a:ea typeface="+mn-ea"/>
                        </a:rPr>
                        <a:t>结果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1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1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>
                          <a:latin typeface="+mn-ea"/>
                          <a:ea typeface="+mn-ea"/>
                        </a:rPr>
                        <a:t>结果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>
                          <a:latin typeface="+mn-ea"/>
                          <a:ea typeface="+mn-ea"/>
                        </a:rPr>
                        <a:t>单位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876966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WBC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&amp;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0.93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10^9/L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4279033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Neu#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&amp;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10^9/L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51483315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 err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Lym</a:t>
                      </a: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#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&amp;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0.58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10^9/L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9479569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Mon#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10^9/L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1305590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Eos#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32C8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10^9/L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5191012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Bas#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10^9/L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3512407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IMG#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10^9/L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2450927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Neu%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&amp;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36.7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512129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 err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Lym</a:t>
                      </a: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&amp;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H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61.8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0638799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Mon%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5718920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Eos% 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32C8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32C8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8031663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Bas%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4184825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IMG%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670118"/>
                  </a:ext>
                </a:extLst>
              </a:tr>
            </a:tbl>
          </a:graphicData>
        </a:graphic>
      </p:graphicFrame>
      <p:grpSp>
        <p:nvGrpSpPr>
          <p:cNvPr id="16" name="组合 15">
            <a:extLst>
              <a:ext uri="{FF2B5EF4-FFF2-40B4-BE49-F238E27FC236}">
                <a16:creationId xmlns:a16="http://schemas.microsoft.com/office/drawing/2014/main" id="{7E00BF93-0D5C-4EA9-BD5F-3DDF911FE9CC}"/>
              </a:ext>
            </a:extLst>
          </p:cNvPr>
          <p:cNvGrpSpPr/>
          <p:nvPr/>
        </p:nvGrpSpPr>
        <p:grpSpPr>
          <a:xfrm>
            <a:off x="4978327" y="4577136"/>
            <a:ext cx="3640911" cy="1746027"/>
            <a:chOff x="5583382" y="2819430"/>
            <a:chExt cx="2468303" cy="220226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7CABB86-F923-46C7-99C6-508880A488BE}"/>
                </a:ext>
              </a:extLst>
            </p:cNvPr>
            <p:cNvSpPr/>
            <p:nvPr/>
          </p:nvSpPr>
          <p:spPr>
            <a:xfrm>
              <a:off x="5585576" y="3117274"/>
              <a:ext cx="2466109" cy="1904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r>
                <a:rPr lang="zh-CN" altLang="en-US" sz="1200" dirty="0">
                  <a:solidFill>
                    <a:schemeClr val="tx1"/>
                  </a:solidFill>
                  <a:latin typeface="+mn-ea"/>
                </a:rPr>
                <a:t>三系减少</a:t>
              </a:r>
            </a:p>
            <a:p>
              <a:pPr marL="171450" indent="-171450">
                <a:buFontTx/>
                <a:buChar char="-"/>
              </a:pPr>
              <a:r>
                <a:rPr lang="zh-CN" altLang="en-US" sz="1200" dirty="0">
                  <a:solidFill>
                    <a:schemeClr val="tx1"/>
                  </a:solidFill>
                  <a:latin typeface="+mn-ea"/>
                </a:rPr>
                <a:t>异常淋巴细胞</a:t>
              </a:r>
              <a:r>
                <a:rPr lang="en-US" altLang="zh-CN" sz="1200" dirty="0">
                  <a:solidFill>
                    <a:schemeClr val="tx1"/>
                  </a:solidFill>
                  <a:latin typeface="+mn-ea"/>
                </a:rPr>
                <a:t>/</a:t>
              </a:r>
              <a:r>
                <a:rPr lang="zh-CN" altLang="en-US" sz="1200" dirty="0">
                  <a:solidFill>
                    <a:schemeClr val="tx1"/>
                  </a:solidFill>
                  <a:latin typeface="+mn-ea"/>
                </a:rPr>
                <a:t>原始细胞？</a:t>
              </a:r>
            </a:p>
            <a:p>
              <a:pPr marL="171450" indent="-171450">
                <a:buFontTx/>
                <a:buChar char="-"/>
              </a:pPr>
              <a:r>
                <a:rPr lang="zh-CN" altLang="en-US" sz="1200" dirty="0">
                  <a:solidFill>
                    <a:schemeClr val="tx1"/>
                  </a:solidFill>
                  <a:latin typeface="+mn-ea"/>
                </a:rPr>
                <a:t>出现有核红细胞</a:t>
              </a:r>
            </a:p>
            <a:p>
              <a:pPr marL="171450" indent="-171450">
                <a:buFontTx/>
                <a:buChar char="-"/>
              </a:pPr>
              <a:r>
                <a:rPr lang="zh-CN" altLang="en-US" sz="1200" dirty="0">
                  <a:solidFill>
                    <a:schemeClr val="tx1"/>
                  </a:solidFill>
                  <a:latin typeface="+mn-ea"/>
                </a:rPr>
                <a:t>淋巴细胞减少</a:t>
              </a:r>
            </a:p>
            <a:p>
              <a:pPr marL="171450" indent="-171450">
                <a:buFontTx/>
                <a:buChar char="-"/>
              </a:pPr>
              <a:r>
                <a:rPr lang="zh-CN" altLang="en-US" sz="1200" dirty="0">
                  <a:solidFill>
                    <a:schemeClr val="tx1"/>
                  </a:solidFill>
                  <a:latin typeface="+mn-ea"/>
                </a:rPr>
                <a:t>嗜中性粒细胞减少</a:t>
              </a:r>
            </a:p>
            <a:p>
              <a:pPr marL="171450" indent="-171450">
                <a:buFontTx/>
                <a:buChar char="-"/>
              </a:pPr>
              <a:r>
                <a:rPr lang="zh-CN" altLang="en-US" sz="1200" dirty="0">
                  <a:solidFill>
                    <a:schemeClr val="tx1"/>
                  </a:solidFill>
                  <a:latin typeface="+mn-ea"/>
                </a:rPr>
                <a:t>白细胞减少</a:t>
              </a:r>
            </a:p>
            <a:p>
              <a:pPr marL="171450" indent="-171450">
                <a:buFontTx/>
                <a:buChar char="-"/>
              </a:pPr>
              <a:r>
                <a:rPr lang="zh-CN" altLang="en-US" sz="1200" dirty="0">
                  <a:solidFill>
                    <a:schemeClr val="tx1"/>
                  </a:solidFill>
                  <a:latin typeface="+mn-ea"/>
                </a:rPr>
                <a:t>贫血</a:t>
              </a:r>
            </a:p>
            <a:p>
              <a:pPr marL="171450" indent="-171450">
                <a:buFontTx/>
                <a:buChar char="-"/>
              </a:pPr>
              <a:r>
                <a:rPr lang="zh-CN" altLang="en-US" sz="1200" dirty="0">
                  <a:solidFill>
                    <a:schemeClr val="tx1"/>
                  </a:solidFill>
                  <a:latin typeface="+mn-ea"/>
                </a:rPr>
                <a:t>血小板减少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277C1B5-DE2C-4CB3-863C-84DEF98EE1EE}"/>
                </a:ext>
              </a:extLst>
            </p:cNvPr>
            <p:cNvSpPr/>
            <p:nvPr/>
          </p:nvSpPr>
          <p:spPr>
            <a:xfrm>
              <a:off x="5583382" y="2819430"/>
              <a:ext cx="2466109" cy="29784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400" b="1" dirty="0">
                  <a:solidFill>
                    <a:schemeClr val="tx1"/>
                  </a:solidFill>
                </a:rPr>
                <a:t>报警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9A8A2B44-997A-468A-8348-B1D12DF90CAD}"/>
              </a:ext>
            </a:extLst>
          </p:cNvPr>
          <p:cNvSpPr txBox="1"/>
          <p:nvPr/>
        </p:nvSpPr>
        <p:spPr>
          <a:xfrm>
            <a:off x="437688" y="852893"/>
            <a:ext cx="113004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70000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患者女，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岁，因头晕乏力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周就诊，无发热咳嗽、胸闷气短、恶心呕吐等不适。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34A4B9F-198A-40CE-BF66-5D40E5144BF2}"/>
              </a:ext>
            </a:extLst>
          </p:cNvPr>
          <p:cNvSpPr txBox="1"/>
          <p:nvPr/>
        </p:nvSpPr>
        <p:spPr>
          <a:xfrm>
            <a:off x="8917722" y="4577869"/>
            <a:ext cx="3039291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rgbClr val="C00000"/>
              </a:buClr>
              <a:buSzPct val="70000"/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三系减低。</a:t>
            </a:r>
          </a:p>
          <a:p>
            <a:pPr marL="171450" indent="-171450">
              <a:buClr>
                <a:srgbClr val="C00000"/>
              </a:buClr>
              <a:buSzPct val="70000"/>
              <a:buFont typeface="Wingdings" panose="05000000000000000000" pitchFamily="2" charset="2"/>
              <a:buChar char="l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Clr>
                <a:srgbClr val="C00000"/>
              </a:buClr>
              <a:buSzPct val="70000"/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直方图未见异常，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DIFF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通道启用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3X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增加分析粒子数，散点图中可见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Lym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上方有明显的高荧光的粒子团，疑似异常细胞。</a:t>
            </a:r>
          </a:p>
        </p:txBody>
      </p:sp>
      <p:sp>
        <p:nvSpPr>
          <p:cNvPr id="2" name="矩形: 剪去对角 1">
            <a:extLst>
              <a:ext uri="{FF2B5EF4-FFF2-40B4-BE49-F238E27FC236}">
                <a16:creationId xmlns:a16="http://schemas.microsoft.com/office/drawing/2014/main" id="{0CDBCBD1-099E-4563-A3B5-5E76D4C6675D}"/>
              </a:ext>
            </a:extLst>
          </p:cNvPr>
          <p:cNvSpPr/>
          <p:nvPr/>
        </p:nvSpPr>
        <p:spPr>
          <a:xfrm>
            <a:off x="312068" y="852893"/>
            <a:ext cx="77962" cy="304800"/>
          </a:xfrm>
          <a:prstGeom prst="snip2Diag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69A5AE9-D8E1-4A2F-82CC-F5A823582576}"/>
              </a:ext>
            </a:extLst>
          </p:cNvPr>
          <p:cNvSpPr/>
          <p:nvPr/>
        </p:nvSpPr>
        <p:spPr>
          <a:xfrm>
            <a:off x="215082" y="783618"/>
            <a:ext cx="11570695" cy="4547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EB2870B-EFAF-4B77-9D98-294FD39C645F}"/>
              </a:ext>
            </a:extLst>
          </p:cNvPr>
          <p:cNvGrpSpPr/>
          <p:nvPr/>
        </p:nvGrpSpPr>
        <p:grpSpPr>
          <a:xfrm>
            <a:off x="9895523" y="2582641"/>
            <a:ext cx="1305796" cy="1171922"/>
            <a:chOff x="9875060" y="2476787"/>
            <a:chExt cx="1965433" cy="1456091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1146225E-C535-488D-80EF-2547AC1B40D3}"/>
                </a:ext>
              </a:extLst>
            </p:cNvPr>
            <p:cNvSpPr/>
            <p:nvPr/>
          </p:nvSpPr>
          <p:spPr>
            <a:xfrm rot="450182">
              <a:off x="9875060" y="2779010"/>
              <a:ext cx="417252" cy="962314"/>
            </a:xfrm>
            <a:prstGeom prst="ellipse">
              <a:avLst/>
            </a:pr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1A9E4C98-9764-4448-BB7B-EAC98A95C9AA}"/>
                </a:ext>
              </a:extLst>
            </p:cNvPr>
            <p:cNvSpPr/>
            <p:nvPr/>
          </p:nvSpPr>
          <p:spPr>
            <a:xfrm rot="20946837">
              <a:off x="10233206" y="2476787"/>
              <a:ext cx="299981" cy="714370"/>
            </a:xfrm>
            <a:prstGeom prst="ellipse">
              <a:avLst/>
            </a:prstGeom>
            <a:solidFill>
              <a:srgbClr val="EB4791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8C1821D8-0D45-45BF-98B5-281F9B2609C2}"/>
                </a:ext>
              </a:extLst>
            </p:cNvPr>
            <p:cNvSpPr/>
            <p:nvPr/>
          </p:nvSpPr>
          <p:spPr>
            <a:xfrm>
              <a:off x="10620623" y="3295239"/>
              <a:ext cx="512551" cy="637639"/>
            </a:xfrm>
            <a:prstGeom prst="ellipse">
              <a:avLst/>
            </a:prstGeom>
            <a:solidFill>
              <a:srgbClr val="00B0F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51675274-85BF-41EC-943F-EDF2D1CE373A}"/>
                </a:ext>
              </a:extLst>
            </p:cNvPr>
            <p:cNvSpPr/>
            <p:nvPr/>
          </p:nvSpPr>
          <p:spPr>
            <a:xfrm>
              <a:off x="11585207" y="3578640"/>
              <a:ext cx="255286" cy="333685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5FF57C69-8ABE-454B-9C09-CE57AC5D9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6632"/>
              </p:ext>
            </p:extLst>
          </p:nvPr>
        </p:nvGraphicFramePr>
        <p:xfrm>
          <a:off x="2484206" y="1337645"/>
          <a:ext cx="2196000" cy="22680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4029965686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3678397711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3141570677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247276602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26324482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8292210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>
                          <a:latin typeface="+mn-ea"/>
                          <a:ea typeface="+mn-ea"/>
                        </a:rPr>
                        <a:t>项目</a:t>
                      </a: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>
                          <a:latin typeface="+mn-ea"/>
                          <a:ea typeface="+mn-ea"/>
                        </a:rPr>
                        <a:t>结果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 sz="11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1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>
                          <a:latin typeface="+mn-ea"/>
                          <a:ea typeface="+mn-ea"/>
                        </a:rPr>
                        <a:t>结果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>
                          <a:latin typeface="+mn-ea"/>
                          <a:ea typeface="+mn-ea"/>
                        </a:rPr>
                        <a:t>单位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31873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RBC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2.57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10^12/L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439169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HGB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32C8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32C8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g/L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814814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HCT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887927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MCV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98.6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 err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fL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76001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MCH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H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34.2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 err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pg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313226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MCHC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348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g/L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177316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RDW-CV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14.6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809902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RDW-SD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51.4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 err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fL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77177834"/>
                  </a:ext>
                </a:extLst>
              </a:tr>
            </a:tbl>
          </a:graphicData>
        </a:graphic>
      </p:graphicFrame>
      <p:graphicFrame>
        <p:nvGraphicFramePr>
          <p:cNvPr id="44" name="表格 43">
            <a:extLst>
              <a:ext uri="{FF2B5EF4-FFF2-40B4-BE49-F238E27FC236}">
                <a16:creationId xmlns:a16="http://schemas.microsoft.com/office/drawing/2014/main" id="{6E8D05AF-83FA-4BAA-A852-F6ADAD54F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061144"/>
              </p:ext>
            </p:extLst>
          </p:nvPr>
        </p:nvGraphicFramePr>
        <p:xfrm>
          <a:off x="234986" y="4714482"/>
          <a:ext cx="2196000" cy="18907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3307012459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382367667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1062729857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248770759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192719996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913355825"/>
                    </a:ext>
                  </a:extLst>
                </a:gridCol>
              </a:tblGrid>
              <a:tr h="252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>
                          <a:latin typeface="+mn-ea"/>
                          <a:ea typeface="+mn-ea"/>
                        </a:rPr>
                        <a:t>项目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>
                          <a:latin typeface="+mn-ea"/>
                          <a:ea typeface="+mn-ea"/>
                        </a:rPr>
                        <a:t>结果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1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1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>
                          <a:latin typeface="+mn-ea"/>
                          <a:ea typeface="+mn-ea"/>
                        </a:rPr>
                        <a:t>结果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>
                          <a:latin typeface="+mn-ea"/>
                          <a:ea typeface="+mn-ea"/>
                        </a:rPr>
                        <a:t>单位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876966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PLT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&amp;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10^9/L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4279033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MPV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 err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fL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51483315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PDW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H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17.1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9479569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PCT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32C8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32C8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0.037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1305590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P-LCC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10^9/L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5191012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P-LCR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17.8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3512407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IPF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670118"/>
                  </a:ext>
                </a:extLst>
              </a:tr>
            </a:tbl>
          </a:graphicData>
        </a:graphic>
      </p:graphicFrame>
      <p:graphicFrame>
        <p:nvGraphicFramePr>
          <p:cNvPr id="45" name="表格 44">
            <a:extLst>
              <a:ext uri="{FF2B5EF4-FFF2-40B4-BE49-F238E27FC236}">
                <a16:creationId xmlns:a16="http://schemas.microsoft.com/office/drawing/2014/main" id="{FA69A476-766F-4ED6-BDD8-DD81BE9FE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150342"/>
              </p:ext>
            </p:extLst>
          </p:nvPr>
        </p:nvGraphicFramePr>
        <p:xfrm>
          <a:off x="2483843" y="4085202"/>
          <a:ext cx="2196000" cy="25200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3307012459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382367667"/>
                    </a:ext>
                  </a:extLst>
                </a:gridCol>
                <a:gridCol w="84304">
                  <a:extLst>
                    <a:ext uri="{9D8B030D-6E8A-4147-A177-3AD203B41FA5}">
                      <a16:colId xmlns:a16="http://schemas.microsoft.com/office/drawing/2014/main" val="1062729857"/>
                    </a:ext>
                  </a:extLst>
                </a:gridCol>
                <a:gridCol w="131696">
                  <a:extLst>
                    <a:ext uri="{9D8B030D-6E8A-4147-A177-3AD203B41FA5}">
                      <a16:colId xmlns:a16="http://schemas.microsoft.com/office/drawing/2014/main" val="248770759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192719996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913355825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>
                          <a:latin typeface="+mn-ea"/>
                          <a:ea typeface="+mn-ea"/>
                        </a:rPr>
                        <a:t>项目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>
                          <a:latin typeface="+mn-ea"/>
                          <a:ea typeface="+mn-ea"/>
                        </a:rPr>
                        <a:t>结果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1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1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>
                          <a:latin typeface="+mn-ea"/>
                          <a:ea typeface="+mn-ea"/>
                        </a:rPr>
                        <a:t>结果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>
                          <a:latin typeface="+mn-ea"/>
                          <a:ea typeface="+mn-ea"/>
                        </a:rPr>
                        <a:t>单位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87696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RET#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0.0745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10^12/L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427903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RET%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514833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IRF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H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48.2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947956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LFR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51.8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130559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MFR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H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22.2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5191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HFR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H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35124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RHE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H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40.2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pg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245092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NRBC#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0.028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10^9/L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51212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NRBC%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2.98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/100WBC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670118"/>
                  </a:ext>
                </a:extLst>
              </a:tr>
            </a:tbl>
          </a:graphicData>
        </a:graphic>
      </p:graphicFrame>
      <p:pic>
        <p:nvPicPr>
          <p:cNvPr id="50" name="图片占位符 49">
            <a:extLst>
              <a:ext uri="{FF2B5EF4-FFF2-40B4-BE49-F238E27FC236}">
                <a16:creationId xmlns:a16="http://schemas.microsoft.com/office/drawing/2014/main" id="{1C161041-95FB-418D-900F-FBC5CE54192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r="283"/>
          <a:stretch>
            <a:fillRect/>
          </a:stretch>
        </p:blipFill>
        <p:spPr/>
      </p:pic>
      <p:pic>
        <p:nvPicPr>
          <p:cNvPr id="52" name="图片占位符 51">
            <a:extLst>
              <a:ext uri="{FF2B5EF4-FFF2-40B4-BE49-F238E27FC236}">
                <a16:creationId xmlns:a16="http://schemas.microsoft.com/office/drawing/2014/main" id="{82193880-581F-416F-B893-DE255136CA8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" r="336"/>
          <a:stretch>
            <a:fillRect/>
          </a:stretch>
        </p:blipFill>
        <p:spPr/>
      </p:pic>
      <p:pic>
        <p:nvPicPr>
          <p:cNvPr id="54" name="图片占位符 53">
            <a:extLst>
              <a:ext uri="{FF2B5EF4-FFF2-40B4-BE49-F238E27FC236}">
                <a16:creationId xmlns:a16="http://schemas.microsoft.com/office/drawing/2014/main" id="{523D24C3-8BF7-449C-952C-E6655544506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" r="1351"/>
          <a:stretch>
            <a:fillRect/>
          </a:stretch>
        </p:blipFill>
        <p:spPr/>
      </p:pic>
      <p:pic>
        <p:nvPicPr>
          <p:cNvPr id="56" name="图片占位符 55">
            <a:extLst>
              <a:ext uri="{FF2B5EF4-FFF2-40B4-BE49-F238E27FC236}">
                <a16:creationId xmlns:a16="http://schemas.microsoft.com/office/drawing/2014/main" id="{A18B75EA-419A-47B1-8528-1BD2104773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r="12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015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958A04A1-1070-490F-AA0E-CFFA4956562F}"/>
              </a:ext>
            </a:extLst>
          </p:cNvPr>
          <p:cNvSpPr/>
          <p:nvPr/>
        </p:nvSpPr>
        <p:spPr>
          <a:xfrm>
            <a:off x="432150" y="753849"/>
            <a:ext cx="11759850" cy="5958100"/>
          </a:xfrm>
          <a:prstGeom prst="rect">
            <a:avLst/>
          </a:prstGeom>
          <a:solidFill>
            <a:srgbClr val="00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248013C-5965-4945-8643-11321A90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350" y="146051"/>
            <a:ext cx="8137525" cy="402431"/>
          </a:xfrm>
          <a:prstGeom prst="rect">
            <a:avLst/>
          </a:prstGeom>
        </p:spPr>
        <p:txBody>
          <a:bodyPr/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外周血形态学检查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A04C7C6-A09C-42F9-8227-5BA2C4005887}"/>
              </a:ext>
            </a:extLst>
          </p:cNvPr>
          <p:cNvSpPr txBox="1"/>
          <p:nvPr/>
        </p:nvSpPr>
        <p:spPr>
          <a:xfrm>
            <a:off x="3486254" y="4406459"/>
            <a:ext cx="8705746" cy="138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70000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描述性报告：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C00000"/>
              </a:buClr>
              <a:buSzPct val="70000"/>
            </a:pP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Clr>
                <a:srgbClr val="C0504D"/>
              </a:buClr>
              <a:buFont typeface="Wingdings" panose="05000000000000000000" pitchFamily="2" charset="2"/>
              <a:buChar char="l"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见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1%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异常早幼粒细胞，其胞体偏大，呈圆形，胞浆丰富，可见大量嗜天青颗粒及柴捆样奥氏小体，胞核呈折叠状，染色质细致，核仁不明显。</a:t>
            </a:r>
          </a:p>
          <a:p>
            <a:pPr marL="285750" indent="-285750">
              <a:buClr>
                <a:srgbClr val="C0504D"/>
              </a:buClr>
              <a:buFont typeface="Wingdings" panose="05000000000000000000" pitchFamily="2" charset="2"/>
              <a:buChar char="l"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不除外急性早幼粒细胞白血病。</a:t>
            </a:r>
          </a:p>
          <a:p>
            <a:pPr marL="285750" indent="-285750">
              <a:buClr>
                <a:srgbClr val="C0504D"/>
              </a:buClr>
              <a:buFont typeface="Wingdings" panose="05000000000000000000" pitchFamily="2" charset="2"/>
              <a:buChar char="l"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建议完善骨髓细胞形态学分析、细胞免疫分型、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PML::RARA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融合基因检查及相关基因检测。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BD3B092-D615-4DF2-BBF1-3E96766EE3D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875" y="780154"/>
            <a:ext cx="3600000" cy="3600000"/>
          </a:xfrm>
          <a:prstGeom prst="rect">
            <a:avLst/>
          </a:prstGeom>
        </p:spPr>
      </p:pic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5E8341C8-C2CA-4DC9-8DDA-B77CA73DB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314824"/>
              </p:ext>
            </p:extLst>
          </p:nvPr>
        </p:nvGraphicFramePr>
        <p:xfrm>
          <a:off x="432150" y="756342"/>
          <a:ext cx="2835983" cy="55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74">
                  <a:extLst>
                    <a:ext uri="{9D8B030D-6E8A-4147-A177-3AD203B41FA5}">
                      <a16:colId xmlns:a16="http://schemas.microsoft.com/office/drawing/2014/main" val="1108747003"/>
                    </a:ext>
                  </a:extLst>
                </a:gridCol>
                <a:gridCol w="1149976">
                  <a:extLst>
                    <a:ext uri="{9D8B030D-6E8A-4147-A177-3AD203B41FA5}">
                      <a16:colId xmlns:a16="http://schemas.microsoft.com/office/drawing/2014/main" val="4203191325"/>
                    </a:ext>
                  </a:extLst>
                </a:gridCol>
                <a:gridCol w="846667">
                  <a:extLst>
                    <a:ext uri="{9D8B030D-6E8A-4147-A177-3AD203B41FA5}">
                      <a16:colId xmlns:a16="http://schemas.microsoft.com/office/drawing/2014/main" val="2323292404"/>
                    </a:ext>
                  </a:extLst>
                </a:gridCol>
                <a:gridCol w="592666">
                  <a:extLst>
                    <a:ext uri="{9D8B030D-6E8A-4147-A177-3AD203B41FA5}">
                      <a16:colId xmlns:a16="http://schemas.microsoft.com/office/drawing/2014/main" val="3162478762"/>
                    </a:ext>
                  </a:extLst>
                </a:gridCol>
              </a:tblGrid>
              <a:tr h="25200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白细胞</a:t>
                      </a: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1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93697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1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29748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b="1" kern="100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白细胞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29748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</a:t>
                      </a:r>
                      <a:endParaRPr lang="zh-CN" altLang="en-US" sz="1100" b="1" kern="100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29748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100%</a:t>
                      </a:r>
                      <a:endParaRPr lang="zh-CN" altLang="en-US" sz="1100" b="1" kern="100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7876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33C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</a:t>
                      </a:r>
                    </a:p>
                  </a:txBody>
                  <a:tcPr marL="6350" marR="6350" marT="635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中性分叶核粒细胞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65508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33CC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中性杆状核粒细胞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39672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H</a:t>
                      </a:r>
                    </a:p>
                  </a:txBody>
                  <a:tcPr marL="6350" marR="6350" marT="635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淋巴细胞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928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！</a:t>
                      </a:r>
                    </a:p>
                  </a:txBody>
                  <a:tcPr marL="6350" marR="6350" marT="635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晚幼粒细胞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4642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！</a:t>
                      </a:r>
                    </a:p>
                  </a:txBody>
                  <a:tcPr marL="6350" marR="6350" marT="635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异常早幼粒细胞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770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00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非白细胞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b="1" kern="100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112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39405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！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有核红细胞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6801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巨大血小板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2139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大血小板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65976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涂抹细胞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75079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沉渣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55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110969"/>
                  </a:ext>
                </a:extLst>
              </a:tr>
              <a:tr h="25200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血小板</a:t>
                      </a: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1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95868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1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PLT</a:t>
                      </a:r>
                      <a:r>
                        <a:rPr lang="zh-CN" sz="1100" b="1" kern="100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估数</a:t>
                      </a:r>
                      <a:endParaRPr lang="zh-CN" sz="1100" b="1" kern="100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00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估值结果</a:t>
                      </a:r>
                      <a:endParaRPr lang="zh-CN" sz="1100" b="1" kern="100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00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估值方式</a:t>
                      </a:r>
                      <a:endParaRPr lang="zh-CN" sz="1100" b="1" kern="100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77413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1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血小板浓度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42*10^9/L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自动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93328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1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血小板浓度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67*10^9/L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手动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544809"/>
                  </a:ext>
                </a:extLst>
              </a:tr>
              <a:tr h="25200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红细胞</a:t>
                      </a: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11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11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0546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大小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程度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%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88028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!</a:t>
                      </a:r>
                    </a:p>
                  </a:txBody>
                  <a:tcPr marL="6350" marR="6350" marT="635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红细胞大小不均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2+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41577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颜色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程度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%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28212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!</a:t>
                      </a:r>
                    </a:p>
                  </a:txBody>
                  <a:tcPr marL="6350" marR="6350" marT="635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低色素红细胞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2+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14.6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512164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B99BF11B-0022-46B2-B227-D3B529017105}"/>
              </a:ext>
            </a:extLst>
          </p:cNvPr>
          <p:cNvSpPr txBox="1"/>
          <p:nvPr/>
        </p:nvSpPr>
        <p:spPr>
          <a:xfrm>
            <a:off x="3480849" y="790844"/>
            <a:ext cx="3600000" cy="360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异常早幼粒细胞</a:t>
            </a:r>
          </a:p>
        </p:txBody>
      </p:sp>
    </p:spTree>
    <p:extLst>
      <p:ext uri="{BB962C8B-B14F-4D97-AF65-F5344CB8AC3E}">
        <p14:creationId xmlns:p14="http://schemas.microsoft.com/office/powerpoint/2010/main" val="3456181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77B8D5-2134-45C0-B223-FFF48E84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350" y="146051"/>
            <a:ext cx="8137525" cy="402431"/>
          </a:xfrm>
          <a:prstGeom prst="rect">
            <a:avLst/>
          </a:prstGeom>
        </p:spPr>
        <p:txBody>
          <a:bodyPr/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其他检查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4D99A9A-2EF6-49D3-A708-B534E4784375}"/>
              </a:ext>
            </a:extLst>
          </p:cNvPr>
          <p:cNvSpPr txBox="1"/>
          <p:nvPr/>
        </p:nvSpPr>
        <p:spPr>
          <a:xfrm>
            <a:off x="439948" y="4237099"/>
            <a:ext cx="11227119" cy="20084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pPr>
              <a:buClr>
                <a:srgbClr val="C00000"/>
              </a:buClr>
              <a:buSzPct val="70000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专家点评：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C00000"/>
              </a:buClr>
              <a:buSzPct val="70000"/>
            </a:pP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Clr>
                <a:srgbClr val="C0504D"/>
              </a:buClr>
              <a:buFont typeface="Wingdings" panose="05000000000000000000" pitchFamily="2" charset="2"/>
              <a:buChar char="l"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急性早幼粒细胞白血病患者外周血常先出现三系减少，继而由于异常早幼粒细胞增多导致白细胞计数增高。异常早幼粒细胞中嗜天青颗粒的释放可导致严重的出血问题，从而危及患者生命。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504D"/>
              </a:buClr>
              <a:buFont typeface="Wingdings" panose="05000000000000000000" pitchFamily="2" charset="2"/>
              <a:buChar char="l"/>
            </a:pPr>
            <a:endParaRPr lang="zh-CN" altLang="en-US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504D"/>
              </a:buClr>
              <a:buFont typeface="Wingdings" panose="05000000000000000000" pitchFamily="2" charset="2"/>
              <a:buChar char="l"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该患者外周血白细胞计数极低，异常早幼粒细胞比例也极低，未有明显的出血症状，尚处于疾病的早期阶段，但其骨髓中异常早幼粒细胞比例已经较高，患者仍处于出血风险中。这种情况下，若检验人员由于白细胞极低而不予镜检复核，则很容易导致漏诊。在临床工作中，检验人员应注意对既有三系减少，也有原始细胞的报警的样本进行镜检，不放过异常细胞的蛛丝马迹。而要提升检测效率，应该积极拥抱新前沿技术，如利用全自动阅片机对白细胞进行高效识别。必要时，应增加全自动阅片机的计数细胞量，提升对相关疾病的灵敏度。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928EDCA0-0FCA-4DEE-9014-66113C8FF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692316"/>
              </p:ext>
            </p:extLst>
          </p:nvPr>
        </p:nvGraphicFramePr>
        <p:xfrm>
          <a:off x="439948" y="830006"/>
          <a:ext cx="4899803" cy="32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872">
                  <a:extLst>
                    <a:ext uri="{9D8B030D-6E8A-4147-A177-3AD203B41FA5}">
                      <a16:colId xmlns:a16="http://schemas.microsoft.com/office/drawing/2014/main" val="62876824"/>
                    </a:ext>
                  </a:extLst>
                </a:gridCol>
                <a:gridCol w="663913">
                  <a:extLst>
                    <a:ext uri="{9D8B030D-6E8A-4147-A177-3AD203B41FA5}">
                      <a16:colId xmlns:a16="http://schemas.microsoft.com/office/drawing/2014/main" val="3620581731"/>
                    </a:ext>
                  </a:extLst>
                </a:gridCol>
                <a:gridCol w="3494018">
                  <a:extLst>
                    <a:ext uri="{9D8B030D-6E8A-4147-A177-3AD203B41FA5}">
                      <a16:colId xmlns:a16="http://schemas.microsoft.com/office/drawing/2014/main" val="2014811881"/>
                    </a:ext>
                  </a:extLst>
                </a:gridCol>
              </a:tblGrid>
              <a:tr h="252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项目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结果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222718"/>
                  </a:ext>
                </a:extLst>
              </a:tr>
              <a:tr h="50400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骨髓形态检查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见</a:t>
                      </a:r>
                      <a:r>
                        <a:rPr lang="en-US" altLang="zh-CN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76%</a:t>
                      </a:r>
                      <a:r>
                        <a:rPr lang="zh-CN" altLang="en-US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异常早幼粒细胞，</a:t>
                      </a:r>
                      <a:r>
                        <a:rPr lang="en-US" altLang="zh-CN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POX</a:t>
                      </a:r>
                      <a:r>
                        <a:rPr lang="zh-CN" altLang="en-US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阳性，符合急性髓系白血病（</a:t>
                      </a:r>
                      <a:r>
                        <a:rPr lang="en-US" altLang="zh-CN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M3</a:t>
                      </a:r>
                      <a:r>
                        <a:rPr lang="zh-CN" altLang="en-US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）骨髓象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655087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流式检查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异常早幼粒细胞比例约为</a:t>
                      </a:r>
                      <a:r>
                        <a:rPr lang="en-US" altLang="zh-CN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70.6%</a:t>
                      </a:r>
                      <a:r>
                        <a:rPr lang="zh-CN" altLang="en-US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，免疫表型符合</a:t>
                      </a:r>
                      <a:r>
                        <a:rPr lang="en-US" altLang="zh-CN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APL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167854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marL="0" marR="0" lvl="0" indent="0" algn="l" defTabSz="8297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染色体核型分析</a:t>
                      </a:r>
                      <a:endParaRPr lang="zh-CN" altLang="zh-CN" sz="1200" b="1" kern="100" dirty="0">
                        <a:effectLst/>
                        <a:latin typeface="宋体" panose="02010600030101010101" pitchFamily="2" charset="-122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46,XX,t(15:17)(q22:q21)[2]/46,XX[7]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548651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marL="0" marR="0" lvl="0" indent="0" algn="l" defTabSz="8297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FISH</a:t>
                      </a:r>
                      <a:endParaRPr lang="zh-CN" altLang="zh-CN" sz="1200" b="1" kern="100" dirty="0">
                        <a:effectLst/>
                        <a:latin typeface="宋体" panose="02010600030101010101" pitchFamily="2" charset="-122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PML::RARA</a:t>
                      </a:r>
                      <a:r>
                        <a:rPr lang="zh-CN" altLang="en-US" sz="1200" i="1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阳性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583623"/>
                  </a:ext>
                </a:extLst>
              </a:tr>
              <a:tr h="252000">
                <a:tc rowSpan="7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凝血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PT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11.3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11.0-14.0 s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69370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PT %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115.1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70.0-130.0 %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563495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INR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0.93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0.80-1.15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538968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APTT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23.5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25.0-31.2 s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155778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TT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16.8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14.0-21.0 s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593326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FIB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2.10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1.80-3.50 g/L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745732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D-D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6.81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0.00-0.55 mg/L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396378"/>
                  </a:ext>
                </a:extLst>
              </a:tr>
            </a:tbl>
          </a:graphicData>
        </a:graphic>
      </p:graphicFrame>
      <p:sp>
        <p:nvSpPr>
          <p:cNvPr id="19" name="文本框 18">
            <a:extLst>
              <a:ext uri="{FF2B5EF4-FFF2-40B4-BE49-F238E27FC236}">
                <a16:creationId xmlns:a16="http://schemas.microsoft.com/office/drawing/2014/main" id="{BCA8EF14-0E96-4377-97DA-7D118E8D0B0B}"/>
              </a:ext>
            </a:extLst>
          </p:cNvPr>
          <p:cNvSpPr txBox="1"/>
          <p:nvPr/>
        </p:nvSpPr>
        <p:spPr>
          <a:xfrm>
            <a:off x="5408762" y="810883"/>
            <a:ext cx="6258305" cy="32951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pPr>
              <a:buClr>
                <a:srgbClr val="C00000"/>
              </a:buClr>
              <a:buSzPct val="70000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案例分析：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C00000"/>
              </a:buClr>
              <a:buSzPct val="70000"/>
            </a:pP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Clr>
                <a:srgbClr val="C0504D"/>
              </a:buClr>
              <a:buFont typeface="Wingdings" panose="05000000000000000000" pitchFamily="2" charset="2"/>
              <a:buChar char="l"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该患者白细胞计数极低，且外周血异常早幼粒细胞占比低，这在白细胞减少型急性早幼粒细胞白血病中比较常见。检验人员常因其白细胞偏低而放弃镜检，导致漏诊。检验人员利用全自动阅片机，有效提高了识别效率。尽管全自动阅片机只识别到一个异常早幼粒细胞，但其形态学特征相对典型，对识别异常早幼粒细胞有重要帮助。</a:t>
            </a:r>
          </a:p>
          <a:p>
            <a:pPr marL="285750" indent="-285750">
              <a:buClr>
                <a:srgbClr val="C0504D"/>
              </a:buClr>
              <a:buFont typeface="Wingdings" panose="05000000000000000000" pitchFamily="2" charset="2"/>
              <a:buChar char="l"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根据全自动阅片机的识别结果，检验人员及时致电临床进行沟通。临床反映该患者并无明显的出血，纤维蛋白原也并没有减低，并不符合急性早幼粒细胞的表现。尽管临床不符合，但检验人员根据形态学特点，建议其注意急性早幼粒细胞白血病可能。考虑到其形态学特征，临床还是启动了全反式维甲酸的治疗。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504D"/>
              </a:buClr>
              <a:buFont typeface="Wingdings" panose="05000000000000000000" pitchFamily="2" charset="2"/>
              <a:buChar char="l"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完善相关检查后，患者检出</a:t>
            </a:r>
            <a:r>
              <a:rPr lang="en-US" altLang="zh-CN" sz="1400" i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PML::RARA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融合基因阳性，确诊急性早幼粒细胞白血病。在临床表现不典型的关键时刻，形态学起到了一锤定音的效果。</a:t>
            </a:r>
          </a:p>
        </p:txBody>
      </p:sp>
    </p:spTree>
    <p:extLst>
      <p:ext uri="{BB962C8B-B14F-4D97-AF65-F5344CB8AC3E}">
        <p14:creationId xmlns:p14="http://schemas.microsoft.com/office/powerpoint/2010/main" val="3319581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6290</TotalTime>
  <Words>1000</Words>
  <Application>Microsoft Office PowerPoint</Application>
  <PresentationFormat>宽屏</PresentationFormat>
  <Paragraphs>327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3" baseType="lpstr">
      <vt:lpstr>Arial Unicode MS</vt:lpstr>
      <vt:lpstr>等线</vt:lpstr>
      <vt:lpstr>方正兰亭黑6_GBK</vt:lpstr>
      <vt:lpstr>宋体</vt:lpstr>
      <vt:lpstr>微软雅黑</vt:lpstr>
      <vt:lpstr>Arial</vt:lpstr>
      <vt:lpstr>Calibri</vt:lpstr>
      <vt:lpstr>Times New Roman</vt:lpstr>
      <vt:lpstr>Wingdings</vt:lpstr>
      <vt:lpstr>Office 主题</vt:lpstr>
      <vt:lpstr>临床症状、血常规</vt:lpstr>
      <vt:lpstr>外周血形态学检查</vt:lpstr>
      <vt:lpstr>其他检查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刘磊 Liu</dc:creator>
  <cp:lastModifiedBy>刘磊 Liu</cp:lastModifiedBy>
  <cp:revision>223</cp:revision>
  <dcterms:created xsi:type="dcterms:W3CDTF">2022-03-30T02:36:11Z</dcterms:created>
  <dcterms:modified xsi:type="dcterms:W3CDTF">2024-12-27T03:09:13Z</dcterms:modified>
</cp:coreProperties>
</file>