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7" r:id="rId2"/>
    <p:sldId id="261" r:id="rId3"/>
    <p:sldId id="263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E7E7E7"/>
    <a:srgbClr val="000000"/>
    <a:srgbClr val="C05046"/>
    <a:srgbClr val="D9D9D9"/>
    <a:srgbClr val="A88000"/>
    <a:srgbClr val="4F81BD"/>
    <a:srgbClr val="D0D8E8"/>
    <a:srgbClr val="EB4791"/>
    <a:srgbClr val="EC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 autoAdjust="0"/>
  </p:normalViewPr>
  <p:slideViewPr>
    <p:cSldViewPr snapToGrid="0">
      <p:cViewPr>
        <p:scale>
          <a:sx n="75" d="100"/>
          <a:sy n="75" d="100"/>
        </p:scale>
        <p:origin x="300" y="3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F2B760B-322E-42CB-AEDE-1FA5BBFDE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7879FA-F10D-4971-8BB8-83077A6D55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47EE8-5ECE-4E14-966D-027CFBFF8FFB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466456-BADF-4F07-B29D-160E23FEB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DE709E-F260-417D-AA4E-46EBDF4161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402-1C54-41D9-ABF5-9AF9E4084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1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447D-8DDC-4D4E-852A-A2D6333FF5C7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4CCA-3CDD-40CE-9537-22EE1BF63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6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4CCA-3CDD-40CE-9537-22EE1BF63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14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90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4"/>
            </a:lvl1pPr>
            <a:lvl2pPr marL="414874" indent="0">
              <a:buNone/>
              <a:defRPr sz="2632"/>
            </a:lvl2pPr>
            <a:lvl3pPr marL="829748" indent="0">
              <a:buNone/>
              <a:defRPr sz="2178"/>
            </a:lvl3pPr>
            <a:lvl4pPr marL="1244622" indent="0">
              <a:buNone/>
              <a:defRPr sz="1906"/>
            </a:lvl4pPr>
            <a:lvl5pPr marL="1659496" indent="0">
              <a:buNone/>
              <a:defRPr sz="1906"/>
            </a:lvl5pPr>
            <a:lvl6pPr marL="2074370" indent="0">
              <a:buNone/>
              <a:defRPr sz="1906"/>
            </a:lvl6pPr>
            <a:lvl7pPr marL="2489245" indent="0">
              <a:buNone/>
              <a:defRPr sz="1906"/>
            </a:lvl7pPr>
            <a:lvl8pPr marL="2904119" indent="0">
              <a:buNone/>
              <a:defRPr sz="1906"/>
            </a:lvl8pPr>
            <a:lvl9pPr marL="3318992" indent="0">
              <a:buNone/>
              <a:defRPr sz="190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1"/>
            </a:lvl1pPr>
            <a:lvl2pPr marL="414874" indent="0">
              <a:buNone/>
              <a:defRPr sz="1180"/>
            </a:lvl2pPr>
            <a:lvl3pPr marL="829748" indent="0">
              <a:buNone/>
              <a:defRPr sz="908"/>
            </a:lvl3pPr>
            <a:lvl4pPr marL="1244622" indent="0">
              <a:buNone/>
              <a:defRPr sz="817"/>
            </a:lvl4pPr>
            <a:lvl5pPr marL="1659496" indent="0">
              <a:buNone/>
              <a:defRPr sz="817"/>
            </a:lvl5pPr>
            <a:lvl6pPr marL="2074370" indent="0">
              <a:buNone/>
              <a:defRPr sz="817"/>
            </a:lvl6pPr>
            <a:lvl7pPr marL="2489245" indent="0">
              <a:buNone/>
              <a:defRPr sz="817"/>
            </a:lvl7pPr>
            <a:lvl8pPr marL="2904119" indent="0">
              <a:buNone/>
              <a:defRPr sz="817"/>
            </a:lvl8pPr>
            <a:lvl9pPr marL="3318992" indent="0">
              <a:buNone/>
              <a:defRPr sz="81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8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98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303216"/>
            <a:ext cx="2743200" cy="64468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3216"/>
            <a:ext cx="8026400" cy="64468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24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>
            <a:extLst>
              <a:ext uri="{FF2B5EF4-FFF2-40B4-BE49-F238E27FC236}">
                <a16:creationId xmlns:a16="http://schemas.microsoft.com/office/drawing/2014/main" id="{FC0A723A-9330-45F9-B903-485AD7BCC5C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A616AC-03AF-4B78-BF8F-4AAB3270C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0111" y="5032629"/>
            <a:ext cx="928433" cy="928435"/>
          </a:xfrm>
          <a:prstGeom prst="ellipse">
            <a:avLst/>
          </a:prstGeom>
          <a:noFill/>
          <a:ln w="952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367FB7C-960D-450D-A623-ADF233A40D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6096" y="4579939"/>
            <a:ext cx="930530" cy="928435"/>
          </a:xfrm>
          <a:prstGeom prst="ellipse">
            <a:avLst/>
          </a:prstGeom>
          <a:noFill/>
          <a:ln w="952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995078" y="285086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996194" y="3746214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362A1E6-1306-40F3-9F64-2054B00262BB}"/>
              </a:ext>
            </a:extLst>
          </p:cNvPr>
          <p:cNvSpPr>
            <a:spLocks/>
          </p:cNvSpPr>
          <p:nvPr userDrawn="1"/>
        </p:nvSpPr>
        <p:spPr bwMode="auto">
          <a:xfrm>
            <a:off x="1557568" y="2456424"/>
            <a:ext cx="2929765" cy="2924337"/>
          </a:xfrm>
          <a:custGeom>
            <a:avLst/>
            <a:gdLst>
              <a:gd name="T0" fmla="*/ 958 w 2262"/>
              <a:gd name="T1" fmla="*/ 2246 h 2262"/>
              <a:gd name="T2" fmla="*/ 16 w 2262"/>
              <a:gd name="T3" fmla="*/ 1304 h 2262"/>
              <a:gd name="T4" fmla="*/ 16 w 2262"/>
              <a:gd name="T5" fmla="*/ 1246 h 2262"/>
              <a:gd name="T6" fmla="*/ 1246 w 2262"/>
              <a:gd name="T7" fmla="*/ 16 h 2262"/>
              <a:gd name="T8" fmla="*/ 1304 w 2262"/>
              <a:gd name="T9" fmla="*/ 16 h 2262"/>
              <a:gd name="T10" fmla="*/ 2246 w 2262"/>
              <a:gd name="T11" fmla="*/ 958 h 2262"/>
              <a:gd name="T12" fmla="*/ 2246 w 2262"/>
              <a:gd name="T13" fmla="*/ 1016 h 2262"/>
              <a:gd name="T14" fmla="*/ 1016 w 2262"/>
              <a:gd name="T15" fmla="*/ 2246 h 2262"/>
              <a:gd name="T16" fmla="*/ 958 w 2262"/>
              <a:gd name="T17" fmla="*/ 2246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2" h="2262">
                <a:moveTo>
                  <a:pt x="958" y="2246"/>
                </a:moveTo>
                <a:cubicBezTo>
                  <a:pt x="16" y="1304"/>
                  <a:pt x="16" y="1304"/>
                  <a:pt x="16" y="1304"/>
                </a:cubicBezTo>
                <a:cubicBezTo>
                  <a:pt x="0" y="1288"/>
                  <a:pt x="0" y="1262"/>
                  <a:pt x="16" y="1246"/>
                </a:cubicBezTo>
                <a:cubicBezTo>
                  <a:pt x="1246" y="16"/>
                  <a:pt x="1246" y="16"/>
                  <a:pt x="1246" y="16"/>
                </a:cubicBezTo>
                <a:cubicBezTo>
                  <a:pt x="1262" y="0"/>
                  <a:pt x="1288" y="0"/>
                  <a:pt x="1304" y="16"/>
                </a:cubicBezTo>
                <a:cubicBezTo>
                  <a:pt x="2246" y="958"/>
                  <a:pt x="2246" y="958"/>
                  <a:pt x="2246" y="958"/>
                </a:cubicBezTo>
                <a:cubicBezTo>
                  <a:pt x="2262" y="974"/>
                  <a:pt x="2262" y="1000"/>
                  <a:pt x="2246" y="1016"/>
                </a:cubicBezTo>
                <a:cubicBezTo>
                  <a:pt x="1016" y="2246"/>
                  <a:pt x="1016" y="2246"/>
                  <a:pt x="1016" y="2246"/>
                </a:cubicBezTo>
                <a:cubicBezTo>
                  <a:pt x="1000" y="2262"/>
                  <a:pt x="974" y="2262"/>
                  <a:pt x="958" y="22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FD7E2B-42E1-4D0F-BFAF-CA4FC6ACB867}"/>
              </a:ext>
            </a:extLst>
          </p:cNvPr>
          <p:cNvSpPr>
            <a:spLocks/>
          </p:cNvSpPr>
          <p:nvPr userDrawn="1"/>
        </p:nvSpPr>
        <p:spPr bwMode="auto">
          <a:xfrm>
            <a:off x="1244831" y="2137160"/>
            <a:ext cx="2915653" cy="2910225"/>
          </a:xfrm>
          <a:custGeom>
            <a:avLst/>
            <a:gdLst>
              <a:gd name="T0" fmla="*/ 1096 w 2251"/>
              <a:gd name="T1" fmla="*/ 2235 h 2251"/>
              <a:gd name="T2" fmla="*/ 16 w 2251"/>
              <a:gd name="T3" fmla="*/ 1155 h 2251"/>
              <a:gd name="T4" fmla="*/ 16 w 2251"/>
              <a:gd name="T5" fmla="*/ 1096 h 2251"/>
              <a:gd name="T6" fmla="*/ 1096 w 2251"/>
              <a:gd name="T7" fmla="*/ 16 h 2251"/>
              <a:gd name="T8" fmla="*/ 1155 w 2251"/>
              <a:gd name="T9" fmla="*/ 16 h 2251"/>
              <a:gd name="T10" fmla="*/ 2235 w 2251"/>
              <a:gd name="T11" fmla="*/ 1096 h 2251"/>
              <a:gd name="T12" fmla="*/ 2235 w 2251"/>
              <a:gd name="T13" fmla="*/ 1155 h 2251"/>
              <a:gd name="T14" fmla="*/ 1155 w 2251"/>
              <a:gd name="T15" fmla="*/ 2235 h 2251"/>
              <a:gd name="T16" fmla="*/ 1096 w 2251"/>
              <a:gd name="T17" fmla="*/ 2235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1" h="2251">
                <a:moveTo>
                  <a:pt x="1096" y="2235"/>
                </a:moveTo>
                <a:cubicBezTo>
                  <a:pt x="16" y="1155"/>
                  <a:pt x="16" y="1155"/>
                  <a:pt x="16" y="1155"/>
                </a:cubicBezTo>
                <a:cubicBezTo>
                  <a:pt x="0" y="1139"/>
                  <a:pt x="0" y="1112"/>
                  <a:pt x="16" y="1096"/>
                </a:cubicBezTo>
                <a:cubicBezTo>
                  <a:pt x="1096" y="16"/>
                  <a:pt x="1096" y="16"/>
                  <a:pt x="1096" y="16"/>
                </a:cubicBezTo>
                <a:cubicBezTo>
                  <a:pt x="1112" y="0"/>
                  <a:pt x="1139" y="0"/>
                  <a:pt x="1155" y="16"/>
                </a:cubicBezTo>
                <a:cubicBezTo>
                  <a:pt x="2235" y="1096"/>
                  <a:pt x="2235" y="1096"/>
                  <a:pt x="2235" y="1096"/>
                </a:cubicBezTo>
                <a:cubicBezTo>
                  <a:pt x="2251" y="1112"/>
                  <a:pt x="2251" y="1139"/>
                  <a:pt x="2235" y="1155"/>
                </a:cubicBezTo>
                <a:cubicBezTo>
                  <a:pt x="1155" y="2235"/>
                  <a:pt x="1155" y="2235"/>
                  <a:pt x="1155" y="2235"/>
                </a:cubicBezTo>
                <a:cubicBezTo>
                  <a:pt x="1139" y="2251"/>
                  <a:pt x="1112" y="2251"/>
                  <a:pt x="1096" y="2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6069902-00E0-4AA7-817F-7E82DF64A46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/>
          </a:blip>
          <a:srcRect l="49917"/>
          <a:stretch>
            <a:fillRect/>
          </a:stretch>
        </p:blipFill>
        <p:spPr>
          <a:xfrm>
            <a:off x="-1152" y="4659643"/>
            <a:ext cx="691715" cy="1381125"/>
          </a:xfrm>
          <a:custGeom>
            <a:avLst/>
            <a:gdLst>
              <a:gd name="connsiteX0" fmla="*/ 0 w 691715"/>
              <a:gd name="connsiteY0" fmla="*/ 0 h 1381125"/>
              <a:gd name="connsiteX1" fmla="*/ 691715 w 691715"/>
              <a:gd name="connsiteY1" fmla="*/ 0 h 1381125"/>
              <a:gd name="connsiteX2" fmla="*/ 691715 w 691715"/>
              <a:gd name="connsiteY2" fmla="*/ 1381125 h 1381125"/>
              <a:gd name="connsiteX3" fmla="*/ 0 w 691715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5" h="1381125">
                <a:moveTo>
                  <a:pt x="0" y="0"/>
                </a:moveTo>
                <a:lnTo>
                  <a:pt x="691715" y="0"/>
                </a:lnTo>
                <a:lnTo>
                  <a:pt x="691715" y="1381125"/>
                </a:lnTo>
                <a:lnTo>
                  <a:pt x="0" y="1381125"/>
                </a:lnTo>
                <a:close/>
              </a:path>
            </a:pathLst>
          </a:cu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5C04C722-A9BF-4223-A46C-28EE63144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4350" y="2062450"/>
            <a:ext cx="768350" cy="764889"/>
          </a:xfrm>
          <a:prstGeom prst="ellipse">
            <a:avLst/>
          </a:prstGeom>
          <a:noFill/>
          <a:ln w="952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defTabSz="914394"/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45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4"/>
            <a:ext cx="1388536" cy="206381"/>
          </a:xfrm>
          <a:prstGeom prst="rect">
            <a:avLst/>
          </a:prstGeom>
        </p:spPr>
        <p:txBody>
          <a:bodyPr/>
          <a:lstStyle/>
          <a:p>
            <a:fld id="{E8D0ED9A-09B1-4A2C-9797-82C6640A95B5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4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mindray</a:t>
            </a: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t>迈瑞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4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859" y="63637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6" y="1130300"/>
            <a:ext cx="10850563" cy="50069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592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859" y="63637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4"/>
            <a:ext cx="1388536" cy="206381"/>
          </a:xfrm>
          <a:prstGeom prst="rect">
            <a:avLst/>
          </a:prstGeom>
        </p:spPr>
        <p:txBody>
          <a:bodyPr/>
          <a:lstStyle/>
          <a:p>
            <a:fld id="{2E53C13C-61EE-43B4-9536-911C13739101}" type="datetime1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4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solidFill>
                  <a:prstClr val="black">
                    <a:lumMod val="50000"/>
                    <a:lumOff val="50000"/>
                  </a:prstClr>
                </a:solidFill>
              </a:rPr>
              <a:t>mindray</a:t>
            </a:r>
            <a:r>
              <a:rPr lang="zh-CN" altLang="en-US">
                <a:solidFill>
                  <a:prstClr val="black">
                    <a:lumMod val="50000"/>
                    <a:lumOff val="50000"/>
                  </a:prstClr>
                </a:solidFill>
              </a:rPr>
              <a:t>迈瑞</a:t>
            </a:r>
            <a:endParaRPr lang="zh-CN" alt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4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C:\Users\50229785\Desktop\bar1.jpg">
            <a:extLst>
              <a:ext uri="{FF2B5EF4-FFF2-40B4-BE49-F238E27FC236}">
                <a16:creationId xmlns:a16="http://schemas.microsoft.com/office/drawing/2014/main" id="{D6F3727F-F1C7-4B24-8F0E-0036A96F5F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20000"/>
          </a:blip>
          <a:srcRect l="14247" t="6625" r="30748"/>
          <a:stretch>
            <a:fillRect/>
          </a:stretch>
        </p:blipFill>
        <p:spPr bwMode="auto">
          <a:xfrm>
            <a:off x="3692" y="0"/>
            <a:ext cx="12188308" cy="685800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02D8AC4-79D4-4BF3-ACEF-6DD953AF8D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70000"/>
                </a:schemeClr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Picture 7" descr="logo">
            <a:extLst>
              <a:ext uri="{FF2B5EF4-FFF2-40B4-BE49-F238E27FC236}">
                <a16:creationId xmlns:a16="http://schemas.microsoft.com/office/drawing/2014/main" id="{7D5A42EA-765C-40F7-9E9B-332129ED04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724" y="6325081"/>
            <a:ext cx="1788091" cy="3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0">
            <a:extLst>
              <a:ext uri="{FF2B5EF4-FFF2-40B4-BE49-F238E27FC236}">
                <a16:creationId xmlns:a16="http://schemas.microsoft.com/office/drawing/2014/main" id="{7EAD70DE-39F5-4785-ACB5-F91C8F84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9">
            <a:extLst>
              <a:ext uri="{FF2B5EF4-FFF2-40B4-BE49-F238E27FC236}">
                <a16:creationId xmlns:a16="http://schemas.microsoft.com/office/drawing/2014/main" id="{1CEA7234-BD20-4B52-A465-E9605D8F3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28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73D6-EC27-4A47-BC67-B815719769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FDF6BA4D-FFDB-47EF-A7DC-0344E95DD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1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r>
              <a:rPr lang="en-US" altLang="zh-CN"/>
              <a:t>©2021 </a:t>
            </a:r>
            <a:r>
              <a:rPr lang="zh-CN" altLang="en-US"/>
              <a:t>深圳迈瑞生物医疗电子股份有限公司版权所有</a:t>
            </a:r>
            <a:endParaRPr kumimoji="1"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DA5899-AEB2-4CE8-919B-1A97D7FBEAD0}"/>
              </a:ext>
            </a:extLst>
          </p:cNvPr>
          <p:cNvGrpSpPr/>
          <p:nvPr userDrawn="1"/>
        </p:nvGrpSpPr>
        <p:grpSpPr>
          <a:xfrm>
            <a:off x="440116" y="116656"/>
            <a:ext cx="11104188" cy="694809"/>
            <a:chOff x="440115" y="153268"/>
            <a:chExt cx="11104188" cy="69480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C7F640D-2707-4BC7-B27B-4977F5B8C638}"/>
                </a:ext>
              </a:extLst>
            </p:cNvPr>
            <p:cNvGrpSpPr/>
            <p:nvPr/>
          </p:nvGrpSpPr>
          <p:grpSpPr>
            <a:xfrm>
              <a:off x="440115" y="153268"/>
              <a:ext cx="574549" cy="502040"/>
              <a:chOff x="352615" y="265901"/>
              <a:chExt cx="666007" cy="564092"/>
            </a:xfrm>
            <a:effectLst/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D5D024A-2198-4EB9-999C-8DD6AD3DE057}"/>
                  </a:ext>
                </a:extLst>
              </p:cNvPr>
              <p:cNvSpPr/>
              <p:nvPr/>
            </p:nvSpPr>
            <p:spPr>
              <a:xfrm>
                <a:off x="352615" y="265901"/>
                <a:ext cx="504000" cy="504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2FB927A-CB7C-4D35-9DBD-671A6DF9D6EF}"/>
                  </a:ext>
                </a:extLst>
              </p:cNvPr>
              <p:cNvSpPr/>
              <p:nvPr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内容占位符 7">
              <a:extLst>
                <a:ext uri="{FF2B5EF4-FFF2-40B4-BE49-F238E27FC236}">
                  <a16:creationId xmlns:a16="http://schemas.microsoft.com/office/drawing/2014/main" id="{CDAF150B-3376-4C1D-9A7B-33DBB36061B3}"/>
                </a:ext>
              </a:extLst>
            </p:cNvPr>
            <p:cNvSpPr txBox="1">
              <a:spLocks/>
            </p:cNvSpPr>
            <p:nvPr/>
          </p:nvSpPr>
          <p:spPr>
            <a:xfrm>
              <a:off x="1014663" y="179739"/>
              <a:ext cx="6369083" cy="6683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16591" indent="-216591" algn="l" defTabSz="865520" rtl="0" eaLnBrk="1" latinLnBrk="0" hangingPunct="1">
                <a:lnSpc>
                  <a:spcPct val="90000"/>
                </a:lnSpc>
                <a:spcBef>
                  <a:spcPts val="946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433183" indent="0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295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613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9321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250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1568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4886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82900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65515" rtl="0" eaLnBrk="1" fontAlgn="auto" latinLnBrk="0" hangingPunct="1">
                <a:lnSpc>
                  <a:spcPct val="90000"/>
                </a:lnSpc>
                <a:spcBef>
                  <a:spcPts val="94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AD4133D-2089-49A4-B187-FCB38441A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665" y="655308"/>
              <a:ext cx="10529638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81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F6C67661-B56D-4F37-A171-45375D0341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4567" y="1322641"/>
            <a:ext cx="1764000" cy="1260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图片占位符 13">
            <a:extLst>
              <a:ext uri="{FF2B5EF4-FFF2-40B4-BE49-F238E27FC236}">
                <a16:creationId xmlns:a16="http://schemas.microsoft.com/office/drawing/2014/main" id="{9FBDF0E0-6789-42F2-8F78-B4B35761EC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5238" y="1322641"/>
            <a:ext cx="1764000" cy="1260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7" name="图片占位符 13">
            <a:extLst>
              <a:ext uri="{FF2B5EF4-FFF2-40B4-BE49-F238E27FC236}">
                <a16:creationId xmlns:a16="http://schemas.microsoft.com/office/drawing/2014/main" id="{FA5CE510-E195-46FE-BF3F-CA41505BA6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5238" y="2645660"/>
            <a:ext cx="1764000" cy="1764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6" name="图片占位符 13">
            <a:extLst>
              <a:ext uri="{FF2B5EF4-FFF2-40B4-BE49-F238E27FC236}">
                <a16:creationId xmlns:a16="http://schemas.microsoft.com/office/drawing/2014/main" id="{66B8714F-58CA-49A0-8187-E22AB6873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4567" y="2645660"/>
            <a:ext cx="1764000" cy="1764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0" name="图片占位符 13">
            <a:extLst>
              <a:ext uri="{FF2B5EF4-FFF2-40B4-BE49-F238E27FC236}">
                <a16:creationId xmlns:a16="http://schemas.microsoft.com/office/drawing/2014/main" id="{56A2E50A-460E-4F15-A06D-C09E81D553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6717" y="1322640"/>
            <a:ext cx="2879999" cy="308700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25806E-7CB0-4F74-8B90-EE72FBF3AACD}"/>
              </a:ext>
            </a:extLst>
          </p:cNvPr>
          <p:cNvGrpSpPr/>
          <p:nvPr userDrawn="1"/>
        </p:nvGrpSpPr>
        <p:grpSpPr>
          <a:xfrm>
            <a:off x="440116" y="116656"/>
            <a:ext cx="11104188" cy="694809"/>
            <a:chOff x="440115" y="153268"/>
            <a:chExt cx="11104188" cy="69480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67F3702-71A2-46DE-BD9F-1FDE6E2E123F}"/>
                </a:ext>
              </a:extLst>
            </p:cNvPr>
            <p:cNvGrpSpPr/>
            <p:nvPr/>
          </p:nvGrpSpPr>
          <p:grpSpPr>
            <a:xfrm>
              <a:off x="440115" y="153268"/>
              <a:ext cx="574549" cy="502040"/>
              <a:chOff x="352615" y="265901"/>
              <a:chExt cx="666007" cy="564092"/>
            </a:xfrm>
            <a:effectLst/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813CE75-13B6-4AA9-8EDA-30C7B0C12EAB}"/>
                  </a:ext>
                </a:extLst>
              </p:cNvPr>
              <p:cNvSpPr/>
              <p:nvPr/>
            </p:nvSpPr>
            <p:spPr>
              <a:xfrm>
                <a:off x="352615" y="265901"/>
                <a:ext cx="504000" cy="5040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A2DE451-A1C0-44A4-BF7F-1812AF1B4E73}"/>
                  </a:ext>
                </a:extLst>
              </p:cNvPr>
              <p:cNvSpPr/>
              <p:nvPr/>
            </p:nvSpPr>
            <p:spPr>
              <a:xfrm>
                <a:off x="694606" y="512239"/>
                <a:ext cx="324016" cy="31775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内容占位符 7">
              <a:extLst>
                <a:ext uri="{FF2B5EF4-FFF2-40B4-BE49-F238E27FC236}">
                  <a16:creationId xmlns:a16="http://schemas.microsoft.com/office/drawing/2014/main" id="{81DC09D6-045A-4015-939E-6FB794EEFA7C}"/>
                </a:ext>
              </a:extLst>
            </p:cNvPr>
            <p:cNvSpPr txBox="1">
              <a:spLocks/>
            </p:cNvSpPr>
            <p:nvPr/>
          </p:nvSpPr>
          <p:spPr>
            <a:xfrm>
              <a:off x="1014663" y="179739"/>
              <a:ext cx="6369083" cy="6683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16591" indent="-216591" algn="l" defTabSz="865520" rtl="0" eaLnBrk="1" latinLnBrk="0" hangingPunct="1">
                <a:lnSpc>
                  <a:spcPct val="90000"/>
                </a:lnSpc>
                <a:spcBef>
                  <a:spcPts val="946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433183" indent="0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295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1613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9321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82506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1568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48868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82900" indent="-216591" algn="l" defTabSz="865520" rtl="0" eaLnBrk="1" latinLnBrk="0" hangingPunct="1">
                <a:lnSpc>
                  <a:spcPct val="90000"/>
                </a:lnSpc>
                <a:spcBef>
                  <a:spcPts val="473"/>
                </a:spcBef>
                <a:buFont typeface="Arial" panose="020B0604020202020204" pitchFamily="34" charset="0"/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65515" rtl="0" eaLnBrk="1" fontAlgn="auto" latinLnBrk="0" hangingPunct="1">
                <a:lnSpc>
                  <a:spcPct val="90000"/>
                </a:lnSpc>
                <a:spcBef>
                  <a:spcPts val="946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386ECF18-F442-4745-9F00-F0436BD32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665" y="655308"/>
              <a:ext cx="10529638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标题 10">
            <a:extLst>
              <a:ext uri="{FF2B5EF4-FFF2-40B4-BE49-F238E27FC236}">
                <a16:creationId xmlns:a16="http://schemas.microsoft.com/office/drawing/2014/main" id="{72171C7B-6A04-462A-9778-0B4511DB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250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830388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69480" y="641972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81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1pPr>
            <a:lvl2pPr marL="414874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74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622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496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370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245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1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8992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3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63718"/>
            <a:ext cx="5384800" cy="4986337"/>
          </a:xfrm>
          <a:prstGeom prst="rect">
            <a:avLst/>
          </a:prstGeom>
        </p:spPr>
        <p:txBody>
          <a:bodyPr/>
          <a:lstStyle>
            <a:lvl1pPr>
              <a:defRPr sz="2632"/>
            </a:lvl1pPr>
            <a:lvl2pPr>
              <a:defRPr sz="2178"/>
            </a:lvl2pPr>
            <a:lvl3pPr>
              <a:defRPr sz="1906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63718"/>
            <a:ext cx="5384800" cy="4986337"/>
          </a:xfrm>
          <a:prstGeom prst="rect">
            <a:avLst/>
          </a:prstGeom>
        </p:spPr>
        <p:txBody>
          <a:bodyPr/>
          <a:lstStyle>
            <a:lvl1pPr>
              <a:defRPr sz="2632"/>
            </a:lvl1pPr>
            <a:lvl2pPr>
              <a:defRPr sz="2178"/>
            </a:lvl2pPr>
            <a:lvl3pPr>
              <a:defRPr sz="1906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8" b="1"/>
            </a:lvl1pPr>
            <a:lvl2pPr marL="414874" indent="0">
              <a:buNone/>
              <a:defRPr sz="1906" b="1"/>
            </a:lvl2pPr>
            <a:lvl3pPr marL="829748" indent="0">
              <a:buNone/>
              <a:defRPr sz="1634" b="1"/>
            </a:lvl3pPr>
            <a:lvl4pPr marL="1244622" indent="0">
              <a:buNone/>
              <a:defRPr sz="1452" b="1"/>
            </a:lvl4pPr>
            <a:lvl5pPr marL="1659496" indent="0">
              <a:buNone/>
              <a:defRPr sz="1452" b="1"/>
            </a:lvl5pPr>
            <a:lvl6pPr marL="2074370" indent="0">
              <a:buNone/>
              <a:defRPr sz="1452" b="1"/>
            </a:lvl6pPr>
            <a:lvl7pPr marL="2489245" indent="0">
              <a:buNone/>
              <a:defRPr sz="1452" b="1"/>
            </a:lvl7pPr>
            <a:lvl8pPr marL="2904119" indent="0">
              <a:buNone/>
              <a:defRPr sz="1452" b="1"/>
            </a:lvl8pPr>
            <a:lvl9pPr marL="3318992" indent="0">
              <a:buNone/>
              <a:defRPr sz="14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  <a:prstGeom prst="rect">
            <a:avLst/>
          </a:prstGeom>
        </p:spPr>
        <p:txBody>
          <a:bodyPr/>
          <a:lstStyle>
            <a:lvl1pPr>
              <a:defRPr sz="2178"/>
            </a:lvl1pPr>
            <a:lvl2pPr>
              <a:defRPr sz="1906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8" b="1"/>
            </a:lvl1pPr>
            <a:lvl2pPr marL="414874" indent="0">
              <a:buNone/>
              <a:defRPr sz="1906" b="1"/>
            </a:lvl2pPr>
            <a:lvl3pPr marL="829748" indent="0">
              <a:buNone/>
              <a:defRPr sz="1634" b="1"/>
            </a:lvl3pPr>
            <a:lvl4pPr marL="1244622" indent="0">
              <a:buNone/>
              <a:defRPr sz="1452" b="1"/>
            </a:lvl4pPr>
            <a:lvl5pPr marL="1659496" indent="0">
              <a:buNone/>
              <a:defRPr sz="1452" b="1"/>
            </a:lvl5pPr>
            <a:lvl6pPr marL="2074370" indent="0">
              <a:buNone/>
              <a:defRPr sz="1452" b="1"/>
            </a:lvl6pPr>
            <a:lvl7pPr marL="2489245" indent="0">
              <a:buNone/>
              <a:defRPr sz="1452" b="1"/>
            </a:lvl7pPr>
            <a:lvl8pPr marL="2904119" indent="0">
              <a:buNone/>
              <a:defRPr sz="1452" b="1"/>
            </a:lvl8pPr>
            <a:lvl9pPr marL="3318992" indent="0">
              <a:buNone/>
              <a:defRPr sz="145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178"/>
            </a:lvl1pPr>
            <a:lvl2pPr>
              <a:defRPr sz="1906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61308" y="5847017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8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69480" y="6148708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9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用图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0635" y="6448428"/>
            <a:ext cx="201718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01" tIns="41451" rIns="82901" bIns="41451"/>
          <a:lstStyle>
            <a:lvl1pPr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7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en-US" altLang="zh-CN" sz="817" dirty="0">
                <a:ea typeface="Arial Unicode MS" pitchFamily="34" charset="-122"/>
                <a:cs typeface="Arial Unicode MS" pitchFamily="34" charset="-122"/>
              </a:rPr>
              <a:t>© 2011 </a:t>
            </a:r>
            <a:r>
              <a:rPr lang="en-US" altLang="zh-CN" sz="817" dirty="0" err="1">
                <a:ea typeface="Arial Unicode MS" pitchFamily="34" charset="-122"/>
                <a:cs typeface="Arial Unicode MS" pitchFamily="34" charset="-122"/>
              </a:rPr>
              <a:t>Mindray</a:t>
            </a:r>
            <a:r>
              <a:rPr lang="en-US" altLang="zh-CN" sz="817" dirty="0">
                <a:ea typeface="Arial Unicode MS" pitchFamily="34" charset="-122"/>
                <a:cs typeface="Arial Unicode MS" pitchFamily="34" charset="-122"/>
              </a:rPr>
              <a:t> Confidential</a:t>
            </a:r>
          </a:p>
        </p:txBody>
      </p:sp>
      <p:pic>
        <p:nvPicPr>
          <p:cNvPr id="6" name="Picture 4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67" y="6230939"/>
            <a:ext cx="291253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56167" y="300041"/>
            <a:ext cx="10363200" cy="1279525"/>
          </a:xfrm>
          <a:prstGeom prst="rect">
            <a:avLst/>
          </a:prstGeom>
        </p:spPr>
        <p:txBody>
          <a:bodyPr/>
          <a:lstStyle>
            <a:lvl1pPr>
              <a:defRPr sz="3086">
                <a:solidFill>
                  <a:schemeClr val="bg1"/>
                </a:solidFill>
                <a:latin typeface="方正兰亭黑6_GBK" pitchFamily="2" charset="-122"/>
              </a:defRPr>
            </a:lvl1pPr>
          </a:lstStyle>
          <a:p>
            <a:r>
              <a:rPr lang="zh-CN" altLang="en-US"/>
              <a:t>主标</a:t>
            </a:r>
            <a:r>
              <a:rPr lang="en-US" altLang="zh-CN"/>
              <a:t>-</a:t>
            </a:r>
            <a:r>
              <a:rPr lang="zh-CN" altLang="en-US"/>
              <a:t>兰亭黑</a:t>
            </a:r>
            <a:r>
              <a:rPr lang="en-US" altLang="zh-CN"/>
              <a:t>6,30</a:t>
            </a:r>
            <a:r>
              <a:rPr lang="zh-CN" altLang="en-US"/>
              <a:t>号字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56166" y="1684338"/>
            <a:ext cx="8534400" cy="81915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51">
                <a:solidFill>
                  <a:schemeClr val="bg1"/>
                </a:solidFill>
                <a:latin typeface="方正兰亭黑6_GBK" pitchFamily="2" charset="-122"/>
                <a:ea typeface="方正兰亭黑6_GBK" pitchFamily="2" charset="-122"/>
              </a:defRPr>
            </a:lvl1pPr>
          </a:lstStyle>
          <a:p>
            <a:r>
              <a:rPr lang="zh-CN" altLang="en-US"/>
              <a:t>副标</a:t>
            </a:r>
            <a:r>
              <a:rPr lang="en-US" altLang="zh-CN"/>
              <a:t>-</a:t>
            </a:r>
            <a:r>
              <a:rPr lang="zh-CN" altLang="en-US"/>
              <a:t>兰亭黑</a:t>
            </a:r>
            <a:r>
              <a:rPr lang="en-US" altLang="zh-CN"/>
              <a:t>6,24</a:t>
            </a:r>
            <a:r>
              <a:rPr lang="zh-CN" altLang="en-US"/>
              <a:t>号字</a:t>
            </a:r>
          </a:p>
        </p:txBody>
      </p:sp>
    </p:spTree>
    <p:extLst>
      <p:ext uri="{BB962C8B-B14F-4D97-AF65-F5344CB8AC3E}">
        <p14:creationId xmlns:p14="http://schemas.microsoft.com/office/powerpoint/2010/main" val="305698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4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90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904"/>
            </a:lvl1pPr>
            <a:lvl2pPr>
              <a:defRPr sz="2632"/>
            </a:lvl2pPr>
            <a:lvl3pPr>
              <a:defRPr sz="217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1"/>
            </a:lvl1pPr>
            <a:lvl2pPr marL="414874" indent="0">
              <a:buNone/>
              <a:defRPr sz="1180"/>
            </a:lvl2pPr>
            <a:lvl3pPr marL="829748" indent="0">
              <a:buNone/>
              <a:defRPr sz="908"/>
            </a:lvl3pPr>
            <a:lvl4pPr marL="1244622" indent="0">
              <a:buNone/>
              <a:defRPr sz="817"/>
            </a:lvl4pPr>
            <a:lvl5pPr marL="1659496" indent="0">
              <a:buNone/>
              <a:defRPr sz="817"/>
            </a:lvl5pPr>
            <a:lvl6pPr marL="2074370" indent="0">
              <a:buNone/>
              <a:defRPr sz="817"/>
            </a:lvl6pPr>
            <a:lvl7pPr marL="2489245" indent="0">
              <a:buNone/>
              <a:defRPr sz="817"/>
            </a:lvl7pPr>
            <a:lvl8pPr marL="2904119" indent="0">
              <a:buNone/>
              <a:defRPr sz="817"/>
            </a:lvl8pPr>
            <a:lvl9pPr marL="3318992" indent="0">
              <a:buNone/>
              <a:defRPr sz="81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5CE3723-ABB8-4759-9A8E-1DEB2595745B}" type="datetimeFigureOut">
              <a:rPr lang="zh-CN" altLang="en-US" smtClean="0"/>
              <a:pPr/>
              <a:t>2024/12/25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5" y="6356350"/>
            <a:ext cx="3860799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A6E2FB3-DD65-4F9C-88D6-95D6A5D1DD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54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BA64C801-9F81-4B43-93B4-0A82D11B0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9724" y="6325081"/>
            <a:ext cx="1788091" cy="3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829748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156" indent="-311156" algn="l" defTabSz="829748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170" indent="-259297" algn="l" defTabSz="829748" rtl="0" eaLnBrk="1" latinLnBrk="0" hangingPunct="1">
        <a:spcBef>
          <a:spcPct val="20000"/>
        </a:spcBef>
        <a:buFont typeface="Arial" pitchFamily="34" charset="0"/>
        <a:buChar char="–"/>
        <a:defRPr sz="2632" kern="1200">
          <a:solidFill>
            <a:schemeClr val="tx1"/>
          </a:solidFill>
          <a:latin typeface="+mn-lt"/>
          <a:ea typeface="+mn-ea"/>
          <a:cs typeface="+mn-cs"/>
        </a:defRPr>
      </a:lvl2pPr>
      <a:lvl3pPr marL="1037184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059" indent="-207436" algn="l" defTabSz="829748" rtl="0" eaLnBrk="1" latinLnBrk="0" hangingPunct="1">
        <a:spcBef>
          <a:spcPct val="20000"/>
        </a:spcBef>
        <a:buFont typeface="Arial" pitchFamily="34" charset="0"/>
        <a:buChar char="–"/>
        <a:defRPr sz="1906" kern="1200">
          <a:solidFill>
            <a:schemeClr val="tx1"/>
          </a:solidFill>
          <a:latin typeface="+mn-lt"/>
          <a:ea typeface="+mn-ea"/>
          <a:cs typeface="+mn-cs"/>
        </a:defRPr>
      </a:lvl4pPr>
      <a:lvl5pPr marL="1866932" indent="-207436" algn="l" defTabSz="829748" rtl="0" eaLnBrk="1" latinLnBrk="0" hangingPunct="1">
        <a:spcBef>
          <a:spcPct val="20000"/>
        </a:spcBef>
        <a:buFont typeface="Arial" pitchFamily="34" charset="0"/>
        <a:buChar char="»"/>
        <a:defRPr sz="1906" kern="1200">
          <a:solidFill>
            <a:schemeClr val="tx1"/>
          </a:solidFill>
          <a:latin typeface="+mn-lt"/>
          <a:ea typeface="+mn-ea"/>
          <a:cs typeface="+mn-cs"/>
        </a:defRPr>
      </a:lvl5pPr>
      <a:lvl6pPr marL="2281806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6pPr>
      <a:lvl7pPr marL="2696681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7pPr>
      <a:lvl8pPr marL="3111554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8pPr>
      <a:lvl9pPr marL="3526429" indent="-207436" algn="l" defTabSz="829748" rtl="0" eaLnBrk="1" latinLnBrk="0" hangingPunct="1">
        <a:spcBef>
          <a:spcPct val="20000"/>
        </a:spcBef>
        <a:buFont typeface="Arial" pitchFamily="34" charset="0"/>
        <a:buChar char="•"/>
        <a:defRPr sz="19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874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748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622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496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370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245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119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8992" algn="l" defTabSz="829748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占位符 51">
            <a:extLst>
              <a:ext uri="{FF2B5EF4-FFF2-40B4-BE49-F238E27FC236}">
                <a16:creationId xmlns:a16="http://schemas.microsoft.com/office/drawing/2014/main" id="{9DE5571F-4BA3-4431-AE1F-3720CBC47A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r="4581"/>
          <a:stretch>
            <a:fillRect/>
          </a:stretch>
        </p:blipFill>
        <p:spPr/>
      </p:pic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74240FC0-3AB2-4DE7-A795-3D2AC41E0A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1301"/>
          <a:stretch>
            <a:fillRect/>
          </a:stretch>
        </p:blipFill>
        <p:spPr/>
      </p:pic>
      <p:pic>
        <p:nvPicPr>
          <p:cNvPr id="44" name="图片占位符 43">
            <a:extLst>
              <a:ext uri="{FF2B5EF4-FFF2-40B4-BE49-F238E27FC236}">
                <a16:creationId xmlns:a16="http://schemas.microsoft.com/office/drawing/2014/main" id="{D44ACBB0-A172-4D74-9609-49B4331B77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237"/>
          <a:stretch>
            <a:fillRect/>
          </a:stretch>
        </p:blipFill>
        <p:spPr/>
      </p:pic>
      <p:pic>
        <p:nvPicPr>
          <p:cNvPr id="46" name="图片占位符 45">
            <a:extLst>
              <a:ext uri="{FF2B5EF4-FFF2-40B4-BE49-F238E27FC236}">
                <a16:creationId xmlns:a16="http://schemas.microsoft.com/office/drawing/2014/main" id="{1FA85ACD-5034-40B3-8E55-635B0F0944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200"/>
          <a:stretch>
            <a:fillRect/>
          </a:stretch>
        </p:blipFill>
        <p:spPr/>
      </p:pic>
      <p:pic>
        <p:nvPicPr>
          <p:cNvPr id="50" name="图片占位符 49">
            <a:extLst>
              <a:ext uri="{FF2B5EF4-FFF2-40B4-BE49-F238E27FC236}">
                <a16:creationId xmlns:a16="http://schemas.microsoft.com/office/drawing/2014/main" id="{17F9D808-248C-42B5-9268-2C3AE5D9B0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6248013C-5965-4945-8643-11321A903A1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临床症状、血常规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463D366-1892-4FB7-A21E-1448B1E2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90068"/>
              </p:ext>
            </p:extLst>
          </p:nvPr>
        </p:nvGraphicFramePr>
        <p:xfrm>
          <a:off x="234986" y="1347076"/>
          <a:ext cx="2196000" cy="3294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307012459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8236766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06272985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4877075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719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13355825"/>
                    </a:ext>
                  </a:extLst>
                </a:gridCol>
              </a:tblGrid>
              <a:tr h="25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696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WBC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427903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Neu#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8331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Lym</a:t>
                      </a: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956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0559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Eos#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19101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5124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IMG#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45092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Neu%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1212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Lym</a:t>
                      </a: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063879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Mon%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571892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Eos% 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03166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418482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IMG%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0118"/>
                  </a:ext>
                </a:extLst>
              </a:tr>
            </a:tbl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7E00BF93-0D5C-4EA9-BD5F-3DDF911FE9CC}"/>
              </a:ext>
            </a:extLst>
          </p:cNvPr>
          <p:cNvGrpSpPr/>
          <p:nvPr/>
        </p:nvGrpSpPr>
        <p:grpSpPr>
          <a:xfrm>
            <a:off x="4984567" y="4464990"/>
            <a:ext cx="3640911" cy="2136027"/>
            <a:chOff x="5583382" y="2819430"/>
            <a:chExt cx="2468303" cy="269417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7CABB86-F923-46C7-99C6-508880A488BE}"/>
                </a:ext>
              </a:extLst>
            </p:cNvPr>
            <p:cNvSpPr/>
            <p:nvPr/>
          </p:nvSpPr>
          <p:spPr>
            <a:xfrm>
              <a:off x="5585576" y="3117273"/>
              <a:ext cx="2466109" cy="23963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原始细胞？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异常淋巴细胞</a:t>
              </a:r>
              <a:r>
                <a:rPr lang="en-US" altLang="zh-CN" sz="1200" dirty="0">
                  <a:solidFill>
                    <a:schemeClr val="tx1"/>
                  </a:solidFill>
                  <a:latin typeface="+mn-ea"/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原始细胞？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异型淋巴细胞？</a:t>
              </a:r>
            </a:p>
            <a:p>
              <a:pPr marL="171450" indent="-171450">
                <a:buFontTx/>
                <a:buChar char="-"/>
              </a:pPr>
              <a:r>
                <a:rPr lang="zh-CN" altLang="en-US" sz="1200" dirty="0">
                  <a:solidFill>
                    <a:schemeClr val="tx1"/>
                  </a:solidFill>
                  <a:latin typeface="+mn-ea"/>
                </a:rPr>
                <a:t>血小板减少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277C1B5-DE2C-4CB3-863C-84DEF98EE1EE}"/>
                </a:ext>
              </a:extLst>
            </p:cNvPr>
            <p:cNvSpPr/>
            <p:nvPr/>
          </p:nvSpPr>
          <p:spPr>
            <a:xfrm>
              <a:off x="5583382" y="2819430"/>
              <a:ext cx="2466109" cy="2978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b="1" dirty="0">
                  <a:solidFill>
                    <a:schemeClr val="tx1"/>
                  </a:solidFill>
                </a:rPr>
                <a:t>报警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A8A2B44-997A-468A-8348-B1D12DF90CAD}"/>
              </a:ext>
            </a:extLst>
          </p:cNvPr>
          <p:cNvSpPr txBox="1"/>
          <p:nvPr/>
        </p:nvSpPr>
        <p:spPr>
          <a:xfrm>
            <a:off x="485346" y="870275"/>
            <a:ext cx="11300431" cy="308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患者女，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岁，因反复鼻衄、发现血象异常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周余就诊。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4A4B9F-198A-40CE-BF66-5D40E5144BF2}"/>
              </a:ext>
            </a:extLst>
          </p:cNvPr>
          <p:cNvSpPr txBox="1"/>
          <p:nvPr/>
        </p:nvSpPr>
        <p:spPr>
          <a:xfrm>
            <a:off x="8926718" y="4500223"/>
            <a:ext cx="2859058" cy="107721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rgbClr val="C000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WBC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正常，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Lym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升高；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RBC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正常，轻度贫血；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减低。</a:t>
            </a:r>
          </a:p>
          <a:p>
            <a:pPr marL="171450" indent="-171450">
              <a:buClr>
                <a:srgbClr val="C00000"/>
              </a:buClr>
              <a:buSzPct val="70000"/>
              <a:buFont typeface="Wingdings" panose="05000000000000000000" pitchFamily="2" charset="2"/>
              <a:buChar char="l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Clr>
                <a:srgbClr val="C00000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散点图中可见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粒子团形状和位置异常，似“长茄”样。</a:t>
            </a:r>
          </a:p>
        </p:txBody>
      </p:sp>
      <p:sp>
        <p:nvSpPr>
          <p:cNvPr id="2" name="矩形: 剪去对角 1">
            <a:extLst>
              <a:ext uri="{FF2B5EF4-FFF2-40B4-BE49-F238E27FC236}">
                <a16:creationId xmlns:a16="http://schemas.microsoft.com/office/drawing/2014/main" id="{0CDBCBD1-099E-4563-A3B5-5E76D4C6675D}"/>
              </a:ext>
            </a:extLst>
          </p:cNvPr>
          <p:cNvSpPr/>
          <p:nvPr/>
        </p:nvSpPr>
        <p:spPr>
          <a:xfrm>
            <a:off x="312068" y="852893"/>
            <a:ext cx="77962" cy="304800"/>
          </a:xfrm>
          <a:prstGeom prst="snip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A5AE9-D8E1-4A2F-82CC-F5A823582576}"/>
              </a:ext>
            </a:extLst>
          </p:cNvPr>
          <p:cNvSpPr/>
          <p:nvPr/>
        </p:nvSpPr>
        <p:spPr>
          <a:xfrm>
            <a:off x="215082" y="783618"/>
            <a:ext cx="11570695" cy="4760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B2870B-EFAF-4B77-9D98-294FD39C645F}"/>
              </a:ext>
            </a:extLst>
          </p:cNvPr>
          <p:cNvGrpSpPr/>
          <p:nvPr/>
        </p:nvGrpSpPr>
        <p:grpSpPr>
          <a:xfrm>
            <a:off x="9861383" y="2717799"/>
            <a:ext cx="1542683" cy="1200498"/>
            <a:chOff x="9875060" y="2476787"/>
            <a:chExt cx="1706392" cy="146437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146225E-C535-488D-80EF-2547AC1B40D3}"/>
                </a:ext>
              </a:extLst>
            </p:cNvPr>
            <p:cNvSpPr/>
            <p:nvPr/>
          </p:nvSpPr>
          <p:spPr>
            <a:xfrm rot="450182">
              <a:off x="9875060" y="2779010"/>
              <a:ext cx="417252" cy="962314"/>
            </a:xfrm>
            <a:prstGeom prst="ellipse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A9E4C98-9764-4448-BB7B-EAC98A95C9AA}"/>
                </a:ext>
              </a:extLst>
            </p:cNvPr>
            <p:cNvSpPr/>
            <p:nvPr/>
          </p:nvSpPr>
          <p:spPr>
            <a:xfrm rot="20946837">
              <a:off x="10233206" y="2476787"/>
              <a:ext cx="299981" cy="714370"/>
            </a:xfrm>
            <a:prstGeom prst="ellipse">
              <a:avLst/>
            </a:prstGeom>
            <a:solidFill>
              <a:srgbClr val="EB4791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C1821D8-0D45-45BF-98B5-281F9B2609C2}"/>
                </a:ext>
              </a:extLst>
            </p:cNvPr>
            <p:cNvSpPr/>
            <p:nvPr/>
          </p:nvSpPr>
          <p:spPr>
            <a:xfrm>
              <a:off x="10563552" y="3303520"/>
              <a:ext cx="512551" cy="637639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1675274-85BF-41EC-943F-EDF2D1CE373A}"/>
                </a:ext>
              </a:extLst>
            </p:cNvPr>
            <p:cNvSpPr/>
            <p:nvPr/>
          </p:nvSpPr>
          <p:spPr>
            <a:xfrm>
              <a:off x="11326166" y="3580004"/>
              <a:ext cx="255286" cy="333685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FF57C69-8ABE-454B-9C09-CE57AC5D9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36511"/>
              </p:ext>
            </p:extLst>
          </p:nvPr>
        </p:nvGraphicFramePr>
        <p:xfrm>
          <a:off x="2484206" y="1346279"/>
          <a:ext cx="2196000" cy="2412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4029965686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67839771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14157067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47276602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2632448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82922103"/>
                    </a:ext>
                  </a:extLst>
                </a:gridCol>
              </a:tblGrid>
              <a:tr h="25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318736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RBC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10^12/L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9169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HGB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14814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HCT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887927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MCV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760010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MCH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pg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313226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MCHC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77316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RDW-CV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8099028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RDW-SD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7177834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BF8150EC-602A-4046-A809-163CCE6D2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47461"/>
              </p:ext>
            </p:extLst>
          </p:nvPr>
        </p:nvGraphicFramePr>
        <p:xfrm>
          <a:off x="232571" y="4710880"/>
          <a:ext cx="2196000" cy="1890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307012459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8236766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1062729857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4877075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719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13355825"/>
                    </a:ext>
                  </a:extLst>
                </a:gridCol>
              </a:tblGrid>
              <a:tr h="25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696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427903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MPV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8331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PDW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956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PCT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32C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0.072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0559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P-LCC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32C8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19101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P-LCR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5124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IPF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b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0118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1A5F19-6E55-428A-B6B8-8BC3DDC31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29713"/>
              </p:ext>
            </p:extLst>
          </p:nvPr>
        </p:nvGraphicFramePr>
        <p:xfrm>
          <a:off x="2480606" y="3918297"/>
          <a:ext cx="2196000" cy="26827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307012459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382367667"/>
                    </a:ext>
                  </a:extLst>
                </a:gridCol>
                <a:gridCol w="84304">
                  <a:extLst>
                    <a:ext uri="{9D8B030D-6E8A-4147-A177-3AD203B41FA5}">
                      <a16:colId xmlns:a16="http://schemas.microsoft.com/office/drawing/2014/main" val="1062729857"/>
                    </a:ext>
                  </a:extLst>
                </a:gridCol>
                <a:gridCol w="131696">
                  <a:extLst>
                    <a:ext uri="{9D8B030D-6E8A-4147-A177-3AD203B41FA5}">
                      <a16:colId xmlns:a16="http://schemas.microsoft.com/office/drawing/2014/main" val="24877075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71999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13355825"/>
                    </a:ext>
                  </a:extLst>
                </a:gridCol>
              </a:tblGrid>
              <a:tr h="25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结果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+mn-ea"/>
                          <a:ea typeface="+mn-ea"/>
                        </a:rPr>
                        <a:t>单位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7696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RET#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10^12/L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427903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RET%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148331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IRF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47956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LFR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96.6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0559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MFR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19101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HFR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5124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RHE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pg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45092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NRBC#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10^9/L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1212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NRBC%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/100WBC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1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58A04A1-1070-490F-AA0E-CFFA4956562F}"/>
              </a:ext>
            </a:extLst>
          </p:cNvPr>
          <p:cNvSpPr/>
          <p:nvPr/>
        </p:nvSpPr>
        <p:spPr>
          <a:xfrm>
            <a:off x="432150" y="753850"/>
            <a:ext cx="11759850" cy="55440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248013C-5965-4945-8643-11321A90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外周血形态学检查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04C7C6-A09C-42F9-8227-5BA2C4005887}"/>
              </a:ext>
            </a:extLst>
          </p:cNvPr>
          <p:cNvSpPr txBox="1"/>
          <p:nvPr/>
        </p:nvSpPr>
        <p:spPr>
          <a:xfrm>
            <a:off x="3486254" y="3655347"/>
            <a:ext cx="8705746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描述性报告：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SzPct val="70000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见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2%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原始细胞，其胞体偏大，外形类圆，部分细胞有伪足，胞浆量偏少，胞核类圆，染色质细致，核仁隐约可见。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请临床注意骨髓增生异常肿瘤及急性白血病可能。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建议行骨髓细胞形态学分析、细胞免疫学分析及染色体核型分析。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D3B092-D615-4DF2-BBF1-3E96766EE3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61" y="772927"/>
            <a:ext cx="1727835" cy="1727835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E8341C8-C2CA-4DC9-8DDA-B77CA73DB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99498"/>
              </p:ext>
            </p:extLst>
          </p:nvPr>
        </p:nvGraphicFramePr>
        <p:xfrm>
          <a:off x="432150" y="756342"/>
          <a:ext cx="2835983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74">
                  <a:extLst>
                    <a:ext uri="{9D8B030D-6E8A-4147-A177-3AD203B41FA5}">
                      <a16:colId xmlns:a16="http://schemas.microsoft.com/office/drawing/2014/main" val="1108747003"/>
                    </a:ext>
                  </a:extLst>
                </a:gridCol>
                <a:gridCol w="1149976">
                  <a:extLst>
                    <a:ext uri="{9D8B030D-6E8A-4147-A177-3AD203B41FA5}">
                      <a16:colId xmlns:a16="http://schemas.microsoft.com/office/drawing/2014/main" val="4203191325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323292404"/>
                    </a:ext>
                  </a:extLst>
                </a:gridCol>
                <a:gridCol w="592666">
                  <a:extLst>
                    <a:ext uri="{9D8B030D-6E8A-4147-A177-3AD203B41FA5}">
                      <a16:colId xmlns:a16="http://schemas.microsoft.com/office/drawing/2014/main" val="3162478762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白细胞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9369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9748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白细胞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9748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  <a:endParaRPr lang="zh-CN" altLang="en-US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829748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100%</a:t>
                      </a:r>
                      <a:endParaRPr lang="zh-CN" altLang="en-US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876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中性分叶核粒细胞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550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中性杆状核粒细胞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967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33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淋巴细胞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28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单核细胞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770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33C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嗜酸性粒细胞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56665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C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原始细胞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271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反应性淋巴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399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非白细胞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3940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大血小板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801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涂抹细胞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139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沉渣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7254"/>
                  </a:ext>
                </a:extLst>
              </a:tr>
              <a:tr h="252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血小板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586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PLT</a:t>
                      </a: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估数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估值结果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b="1" kern="1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估值方式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741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血小板浓度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57*10^9/L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自动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9332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1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血小板浓度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54*10^9/L</a:t>
                      </a:r>
                    </a:p>
                  </a:txBody>
                  <a:tcPr marL="6350" marR="6350" marT="635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手动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44809"/>
                  </a:ext>
                </a:extLst>
              </a:tr>
            </a:tbl>
          </a:graphicData>
        </a:graphic>
      </p:graphicFrame>
      <p:pic>
        <p:nvPicPr>
          <p:cNvPr id="18" name="图片 17">
            <a:extLst>
              <a:ext uri="{FF2B5EF4-FFF2-40B4-BE49-F238E27FC236}">
                <a16:creationId xmlns:a16="http://schemas.microsoft.com/office/drawing/2014/main" id="{540CB2BC-FC98-4619-B896-C2C7FFBFA2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0" y="772927"/>
            <a:ext cx="1727835" cy="172783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99BF11B-0022-46B2-B227-D3B529017105}"/>
              </a:ext>
            </a:extLst>
          </p:cNvPr>
          <p:cNvSpPr txBox="1"/>
          <p:nvPr/>
        </p:nvSpPr>
        <p:spPr>
          <a:xfrm>
            <a:off x="3480849" y="790844"/>
            <a:ext cx="1692000" cy="169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原始细胞</a:t>
            </a:r>
          </a:p>
        </p:txBody>
      </p:sp>
    </p:spTree>
    <p:extLst>
      <p:ext uri="{BB962C8B-B14F-4D97-AF65-F5344CB8AC3E}">
        <p14:creationId xmlns:p14="http://schemas.microsoft.com/office/powerpoint/2010/main" val="345618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7B8D5-2134-45C0-B223-FFF48E84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46051"/>
            <a:ext cx="8137525" cy="402431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其他检查</a:t>
            </a:r>
            <a:endParaRPr lang="zh-CN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A93A1EE-DC39-4DFC-8DC9-9E3F41588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41514"/>
              </p:ext>
            </p:extLst>
          </p:nvPr>
        </p:nvGraphicFramePr>
        <p:xfrm>
          <a:off x="439948" y="830006"/>
          <a:ext cx="11210185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85">
                  <a:extLst>
                    <a:ext uri="{9D8B030D-6E8A-4147-A177-3AD203B41FA5}">
                      <a16:colId xmlns:a16="http://schemas.microsoft.com/office/drawing/2014/main" val="62876824"/>
                    </a:ext>
                  </a:extLst>
                </a:gridCol>
                <a:gridCol w="9804400">
                  <a:extLst>
                    <a:ext uri="{9D8B030D-6E8A-4147-A177-3AD203B41FA5}">
                      <a16:colId xmlns:a16="http://schemas.microsoft.com/office/drawing/2014/main" val="201481188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结果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227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骨髓形态检查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骨髓增生明显活跃，粒系比例减低，红系比例减低。原始细胞占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21%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，部分原始细胞见伪足，全片可见幼稚巨核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个，颗粒巨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个，产板巨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个，裸巨核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个，血小板不少结合流式细胞术分析结果，考虑急性髓系白血病（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M7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）骨髓象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550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流式检查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异常细胞及幼稚髓系细胞占比约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15.3%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，表达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CD33:26.3%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CD34:9.3%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CD38:80.5%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CD4:81.9%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CD7:26.1%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CD2:58.8%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CD41:87.6%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CD61:91.7%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CD42b:89.4%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HLA-DR:20.6%,AML-M7</a:t>
                      </a:r>
                      <a:r>
                        <a:rPr lang="zh-CN" altLang="en-US" sz="1200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可能性大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678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FISH</a:t>
                      </a:r>
                      <a:endParaRPr lang="zh-CN" sz="12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MLL（11q23）</a:t>
                      </a:r>
                      <a:r>
                        <a:rPr lang="zh-CN" altLang="en-US" sz="1200" i="1" kern="100" dirty="0">
                          <a:effectLst/>
                          <a:latin typeface="宋体" panose="02010600030101010101" pitchFamily="2" charset="-122"/>
                          <a:ea typeface="+mn-ea"/>
                          <a:cs typeface="Times New Roman" panose="02020603050405020304" pitchFamily="18" charset="0"/>
                        </a:rPr>
                        <a:t>阴性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1789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BCA8EF14-0E96-4377-97DA-7D118E8D0B0B}"/>
              </a:ext>
            </a:extLst>
          </p:cNvPr>
          <p:cNvSpPr txBox="1"/>
          <p:nvPr/>
        </p:nvSpPr>
        <p:spPr>
          <a:xfrm>
            <a:off x="439948" y="2631076"/>
            <a:ext cx="5461319" cy="352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案例分析：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SzPct val="70000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该患者外周血发现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2%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始细胞，且部分原始细胞出现明显伪足，但由于原始比例较低，难以全面分析疾病类型可能。检验人员在描述性报告中描述了细胞形态学特点，建议临床完善相关检查，并电话沟通要注意完善巨核细胞相关表型分析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临床医生在与检验人员充分沟通后，完善相关检查，并在细胞免疫分型中加做了巨核细胞相关指标。骨髓细胞形态学分析显示原始细胞占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21%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，部分细胞见伪足。细胞免疫表型分析结果显示幼稚髓系细胞表达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CD41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CD42b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CD61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该患儿最终为急性原始巨核细胞白血病。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D99A9A-2EF6-49D3-A708-B534E4784375}"/>
              </a:ext>
            </a:extLst>
          </p:cNvPr>
          <p:cNvSpPr txBox="1"/>
          <p:nvPr/>
        </p:nvSpPr>
        <p:spPr>
          <a:xfrm>
            <a:off x="6290735" y="2631076"/>
            <a:ext cx="5376332" cy="35241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>
              <a:buClr>
                <a:srgbClr val="C00000"/>
              </a:buClr>
              <a:buSzPct val="70000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专家点评：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C00000"/>
              </a:buClr>
              <a:buSzPct val="70000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尽管该患儿的血常规有完整的分类结果，但存在三系减少及原始细胞报警提示，应注意涂片镜检排查血液疾病。在形态学观察的过程中，应注意将疑似的原始细胞与淋巴细胞对比分析，比较胞核大小，胞核染色质特点，还应注意原始细胞的一些特殊形态学特点，以指引临床诊疗过程。如该例患儿部分原始细胞有明显伪足，检验人员考虑急性巨核细胞白血病可能，为避免漏诊，应与临床充分沟通，建议完善相关检查。</a:t>
            </a: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细胞形态学分析并不是单纯看细胞形态，还要结合患者的临床表现和各种检查结果，指引临床做好诊疗工作。要指引临床做好诊疗工作，就需要对各种疾病的诊断标准、临床表现、血细胞计数特点、形态学特点有一定的认识，比临床想得更多，看得更多。</a:t>
            </a:r>
          </a:p>
        </p:txBody>
      </p:sp>
    </p:spTree>
    <p:extLst>
      <p:ext uri="{BB962C8B-B14F-4D97-AF65-F5344CB8AC3E}">
        <p14:creationId xmlns:p14="http://schemas.microsoft.com/office/powerpoint/2010/main" val="331958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895</Words>
  <Application>Microsoft Office PowerPoint</Application>
  <PresentationFormat>宽屏</PresentationFormat>
  <Paragraphs>299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 Unicode MS</vt:lpstr>
      <vt:lpstr>等线</vt:lpstr>
      <vt:lpstr>方正兰亭黑6_GBK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临床症状、血常规</vt:lpstr>
      <vt:lpstr>外周血形态学检查</vt:lpstr>
      <vt:lpstr>其他检查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刘磊 Liu</dc:creator>
  <cp:lastModifiedBy>刘磊 Liu</cp:lastModifiedBy>
  <cp:revision>212</cp:revision>
  <dcterms:created xsi:type="dcterms:W3CDTF">2022-03-30T02:36:11Z</dcterms:created>
  <dcterms:modified xsi:type="dcterms:W3CDTF">2024-12-25T09:49:52Z</dcterms:modified>
</cp:coreProperties>
</file>